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0" r:id="rId1"/>
  </p:sldMasterIdLst>
  <p:notesMasterIdLst>
    <p:notesMasterId r:id="rId26"/>
  </p:notesMasterIdLst>
  <p:sldIdLst>
    <p:sldId id="256" r:id="rId2"/>
    <p:sldId id="257" r:id="rId3"/>
    <p:sldId id="278" r:id="rId4"/>
    <p:sldId id="258" r:id="rId5"/>
    <p:sldId id="259" r:id="rId6"/>
    <p:sldId id="260" r:id="rId7"/>
    <p:sldId id="261" r:id="rId8"/>
    <p:sldId id="262" r:id="rId9"/>
    <p:sldId id="265" r:id="rId10"/>
    <p:sldId id="263" r:id="rId11"/>
    <p:sldId id="264" r:id="rId12"/>
    <p:sldId id="277" r:id="rId13"/>
    <p:sldId id="266" r:id="rId14"/>
    <p:sldId id="269" r:id="rId15"/>
    <p:sldId id="270" r:id="rId16"/>
    <p:sldId id="271" r:id="rId17"/>
    <p:sldId id="267" r:id="rId18"/>
    <p:sldId id="268" r:id="rId19"/>
    <p:sldId id="272" r:id="rId20"/>
    <p:sldId id="273" r:id="rId21"/>
    <p:sldId id="274" r:id="rId22"/>
    <p:sldId id="275" r:id="rId23"/>
    <p:sldId id="276" r:id="rId24"/>
    <p:sldId id="279"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89" autoAdjust="0"/>
  </p:normalViewPr>
  <p:slideViewPr>
    <p:cSldViewPr snapToGrid="0">
      <p:cViewPr varScale="1">
        <p:scale>
          <a:sx n="87" d="100"/>
          <a:sy n="87" d="100"/>
        </p:scale>
        <p:origin x="1476" y="90"/>
      </p:cViewPr>
      <p:guideLst/>
    </p:cSldViewPr>
  </p:slideViewPr>
  <p:notesTextViewPr>
    <p:cViewPr>
      <p:scale>
        <a:sx n="1" d="1"/>
        <a:sy n="1" d="1"/>
      </p:scale>
      <p:origin x="0" y="0"/>
    </p:cViewPr>
  </p:notesTextViewPr>
  <p:notesViewPr>
    <p:cSldViewPr snapToGrid="0">
      <p:cViewPr varScale="1">
        <p:scale>
          <a:sx n="77" d="100"/>
          <a:sy n="77" d="100"/>
        </p:scale>
        <p:origin x="29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B66F889-40AA-4F62-9506-ADB5748AD28F}" type="datetimeFigureOut">
              <a:rPr lang="en-US" smtClean="0"/>
              <a:t>10/26/2018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6" rIns="93172" bIns="46586" rtlCol="0" anchor="b"/>
          <a:lstStyle>
            <a:lvl1pPr algn="r">
              <a:defRPr sz="1300"/>
            </a:lvl1pPr>
          </a:lstStyle>
          <a:p>
            <a:fld id="{3A4B7A62-1FA0-496A-89E2-88EE1896A747}" type="slidenum">
              <a:rPr lang="en-US" smtClean="0"/>
              <a:t>‹#›</a:t>
            </a:fld>
            <a:endParaRPr lang="en-US"/>
          </a:p>
        </p:txBody>
      </p:sp>
    </p:spTree>
    <p:extLst>
      <p:ext uri="{BB962C8B-B14F-4D97-AF65-F5344CB8AC3E}">
        <p14:creationId xmlns:p14="http://schemas.microsoft.com/office/powerpoint/2010/main" val="2821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B7A62-1FA0-496A-89E2-88EE1896A747}" type="slidenum">
              <a:rPr lang="en-US" smtClean="0"/>
              <a:t>1</a:t>
            </a:fld>
            <a:endParaRPr lang="en-US"/>
          </a:p>
        </p:txBody>
      </p:sp>
    </p:spTree>
    <p:extLst>
      <p:ext uri="{BB962C8B-B14F-4D97-AF65-F5344CB8AC3E}">
        <p14:creationId xmlns:p14="http://schemas.microsoft.com/office/powerpoint/2010/main" val="273986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(Continued)</a:t>
            </a:r>
          </a:p>
          <a:p>
            <a:r>
              <a:rPr lang="en-US" dirty="0"/>
              <a:t>Standard stages of attacks with an “extra” one:</a:t>
            </a:r>
          </a:p>
          <a:p>
            <a:r>
              <a:rPr lang="en-US" dirty="0"/>
              <a:t>Phase 1: Reconnaissance</a:t>
            </a:r>
          </a:p>
          <a:p>
            <a:r>
              <a:rPr lang="en-US" dirty="0"/>
              <a:t>Phase 2: Initial compromise</a:t>
            </a:r>
          </a:p>
          <a:p>
            <a:r>
              <a:rPr lang="en-US" dirty="0"/>
              <a:t>Phase 3: Command &amp; control</a:t>
            </a:r>
          </a:p>
          <a:p>
            <a:r>
              <a:rPr lang="en-US" dirty="0"/>
              <a:t> Phase 3.1: After the cable is installed MORE Reconnaissance to see what internal resources can be accessed</a:t>
            </a:r>
          </a:p>
          <a:p>
            <a:r>
              <a:rPr lang="en-US" dirty="0"/>
              <a:t>Phase 4: Lateral movement</a:t>
            </a:r>
          </a:p>
          <a:p>
            <a:r>
              <a:rPr lang="en-US" dirty="0"/>
              <a:t>Phase 5: Target attainment</a:t>
            </a:r>
          </a:p>
          <a:p>
            <a:r>
              <a:rPr lang="en-US" dirty="0"/>
              <a:t>Phase 6: Exfiltration, corruption, and disruption</a:t>
            </a:r>
          </a:p>
          <a:p>
            <a:r>
              <a:rPr lang="en-US" dirty="0"/>
              <a:t> The attacker now has access internally to your network / devices on your network</a:t>
            </a:r>
          </a:p>
          <a:p>
            <a:r>
              <a:rPr lang="en-US" dirty="0"/>
              <a:t>Are you “Hard and Crunchy” on the outside but “soft and chewy” on the inside?</a:t>
            </a:r>
          </a:p>
          <a:p>
            <a:r>
              <a:rPr lang="en-US" dirty="0"/>
              <a:t>Attacker can go low and slow, look for the user to access open SMB shares and look for secrets on those network shares</a:t>
            </a:r>
          </a:p>
          <a:p>
            <a:r>
              <a:rPr lang="en-US" dirty="0"/>
              <a:t> You don’t have ANY open shares on your network, correct?</a:t>
            </a:r>
          </a:p>
          <a:p>
            <a:r>
              <a:rPr lang="en-US" dirty="0"/>
              <a:t> Your users don’t open personal / computer shares to each other, correct?</a:t>
            </a:r>
          </a:p>
          <a:p>
            <a:r>
              <a:rPr lang="en-US" dirty="0"/>
              <a:t>Do you have / have you hired a Red Team?:</a:t>
            </a:r>
          </a:p>
          <a:p>
            <a:r>
              <a:rPr lang="en-US" dirty="0"/>
              <a:t>https://www.tripwire.com/state-of-security/risk-based-security-for-executives/connecting-security-to-the-business/red-team-v-blue-team-they-are-in-fact-one-the-purple-team/</a:t>
            </a:r>
          </a:p>
          <a:p>
            <a:r>
              <a:rPr lang="en-US" dirty="0"/>
              <a:t>Change code (either ingress or egress) as it passes over the wire, intercept, hold the file till complete and make changes to insert attack software:</a:t>
            </a:r>
          </a:p>
          <a:p>
            <a:r>
              <a:rPr lang="en-US" dirty="0"/>
              <a:t> Incoming .exe files</a:t>
            </a:r>
          </a:p>
          <a:p>
            <a:r>
              <a:rPr lang="en-US" dirty="0"/>
              <a:t> Incoming .zip or .</a:t>
            </a:r>
            <a:r>
              <a:rPr lang="en-US" dirty="0" err="1"/>
              <a:t>rar</a:t>
            </a:r>
            <a:r>
              <a:rPr lang="en-US" dirty="0"/>
              <a:t> files that have executables inside, change those</a:t>
            </a:r>
          </a:p>
          <a:p>
            <a:r>
              <a:rPr lang="en-US" dirty="0"/>
              <a:t> Incoming .</a:t>
            </a:r>
            <a:r>
              <a:rPr lang="en-US" dirty="0" err="1"/>
              <a:t>sh</a:t>
            </a:r>
            <a:r>
              <a:rPr lang="en-US" dirty="0"/>
              <a:t> or .ps1 files or any kind of scripts</a:t>
            </a:r>
          </a:p>
          <a:p>
            <a:r>
              <a:rPr lang="en-US" dirty="0"/>
              <a:t> Now the attacker is on the machine through one of the pieces of software that was downloaded</a:t>
            </a:r>
          </a:p>
          <a:p>
            <a:r>
              <a:rPr lang="en-US" dirty="0"/>
              <a:t>Look for code repositories and add “extra” code into your repository</a:t>
            </a:r>
          </a:p>
        </p:txBody>
      </p:sp>
      <p:sp>
        <p:nvSpPr>
          <p:cNvPr id="4" name="Slide Number Placeholder 3"/>
          <p:cNvSpPr>
            <a:spLocks noGrp="1"/>
          </p:cNvSpPr>
          <p:nvPr>
            <p:ph type="sldNum" sz="quarter" idx="5"/>
          </p:nvPr>
        </p:nvSpPr>
        <p:spPr/>
        <p:txBody>
          <a:bodyPr/>
          <a:lstStyle/>
          <a:p>
            <a:fld id="{3A4B7A62-1FA0-496A-89E2-88EE1896A747}" type="slidenum">
              <a:rPr lang="en-US" smtClean="0"/>
              <a:t>10</a:t>
            </a:fld>
            <a:endParaRPr lang="en-US"/>
          </a:p>
        </p:txBody>
      </p:sp>
    </p:spTree>
    <p:extLst>
      <p:ext uri="{BB962C8B-B14F-4D97-AF65-F5344CB8AC3E}">
        <p14:creationId xmlns:p14="http://schemas.microsoft.com/office/powerpoint/2010/main" val="11816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part of “Encrypt Everything” is not clear?:</a:t>
            </a:r>
          </a:p>
          <a:p>
            <a:r>
              <a:rPr lang="en-US" dirty="0"/>
              <a:t>     https://www.beencrypted.com/ultimate-encryption-guide/</a:t>
            </a:r>
          </a:p>
          <a:p>
            <a:endParaRPr lang="en-US" dirty="0"/>
          </a:p>
          <a:p>
            <a:r>
              <a:rPr lang="en-US" dirty="0"/>
              <a:t>USB Link Protocol - http://www.techdesignforums.com/practice/technique/usb-3-0-link-layer/</a:t>
            </a:r>
          </a:p>
          <a:p>
            <a:r>
              <a:rPr lang="en-US" dirty="0"/>
              <a:t>	Design and Verification of USB 3.0 Link Layer (LTSSM) - https://pdfs.semanticscholar.org/a4bf/64df084659820daedaf02f47fb5ae2bf411f.pdf</a:t>
            </a:r>
          </a:p>
          <a:p>
            <a:endParaRPr lang="en-US" dirty="0"/>
          </a:p>
          <a:p>
            <a:r>
              <a:rPr lang="en-US" dirty="0"/>
              <a:t>The attacker can have access to ANYTHING connected to your USB hub. You must assume that there is a man-in-the-middle already</a:t>
            </a:r>
          </a:p>
          <a:p>
            <a:endParaRPr lang="en-US" dirty="0"/>
          </a:p>
          <a:p>
            <a:r>
              <a:rPr lang="en-US" dirty="0"/>
              <a:t>This is NOT an easy task. Everybody who develops software and firmware will have to work on this problem “In their free time” …</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11</a:t>
            </a:fld>
            <a:endParaRPr lang="en-US"/>
          </a:p>
        </p:txBody>
      </p:sp>
    </p:spTree>
    <p:extLst>
      <p:ext uri="{BB962C8B-B14F-4D97-AF65-F5344CB8AC3E}">
        <p14:creationId xmlns:p14="http://schemas.microsoft.com/office/powerpoint/2010/main" val="346160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seeing what data goes across the USB bus you can dump using Wireshark</a:t>
            </a:r>
          </a:p>
          <a:p>
            <a:endParaRPr lang="en-US" dirty="0"/>
          </a:p>
          <a:p>
            <a:r>
              <a:rPr lang="en-US" dirty="0"/>
              <a:t>USB HID table:</a:t>
            </a:r>
          </a:p>
          <a:p>
            <a:r>
              <a:rPr lang="en-US" dirty="0"/>
              <a:t>http://www.freebsddiary.org/APC/usb_hid_usages.php</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12</a:t>
            </a:fld>
            <a:endParaRPr lang="en-US"/>
          </a:p>
        </p:txBody>
      </p:sp>
    </p:spTree>
    <p:extLst>
      <p:ext uri="{BB962C8B-B14F-4D97-AF65-F5344CB8AC3E}">
        <p14:creationId xmlns:p14="http://schemas.microsoft.com/office/powerpoint/2010/main" val="85684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13</a:t>
            </a:fld>
            <a:endParaRPr lang="en-US"/>
          </a:p>
        </p:txBody>
      </p:sp>
    </p:spTree>
    <p:extLst>
      <p:ext uri="{BB962C8B-B14F-4D97-AF65-F5344CB8AC3E}">
        <p14:creationId xmlns:p14="http://schemas.microsoft.com/office/powerpoint/2010/main" val="56838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14</a:t>
            </a:fld>
            <a:endParaRPr lang="en-US"/>
          </a:p>
        </p:txBody>
      </p:sp>
    </p:spTree>
    <p:extLst>
      <p:ext uri="{BB962C8B-B14F-4D97-AF65-F5344CB8AC3E}">
        <p14:creationId xmlns:p14="http://schemas.microsoft.com/office/powerpoint/2010/main" val="353491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Limits of how long an encryption key is good for. Example the DES standard:</a:t>
            </a:r>
          </a:p>
          <a:p>
            <a:r>
              <a:rPr lang="en-US" dirty="0"/>
              <a:t>In DES 56-bit key 1970 considered “Secure”.</a:t>
            </a:r>
          </a:p>
          <a:p>
            <a:endParaRPr lang="en-US" dirty="0"/>
          </a:p>
          <a:p>
            <a:r>
              <a:rPr lang="en-US" dirty="0"/>
              <a:t>Per https://en.wikipedia.org/wiki/Data_Encryption_Standard :</a:t>
            </a:r>
          </a:p>
          <a:p>
            <a:r>
              <a:rPr lang="en-US" dirty="0"/>
              <a:t>“the Electronic Frontier Foundation's DES cracker in 1998 that demonstrated that DES could be attacked very practically, and highlighted the need for a replacement algorithm”</a:t>
            </a:r>
          </a:p>
          <a:p>
            <a:endParaRPr lang="en-US" dirty="0"/>
          </a:p>
          <a:p>
            <a:r>
              <a:rPr lang="en-US" dirty="0"/>
              <a:t>MD5:</a:t>
            </a:r>
          </a:p>
          <a:p>
            <a:r>
              <a:rPr lang="en-US" dirty="0"/>
              <a:t>https://en.wikipedia.org/wiki/MD5</a:t>
            </a:r>
          </a:p>
          <a:p>
            <a:r>
              <a:rPr lang="en-US" dirty="0"/>
              <a:t>‘MD5 was designed by Ronald Rivest in 1991 to replace an earlier hash function MD4,[4] and was specified in 1992 as RFC 1321.’</a:t>
            </a:r>
          </a:p>
          <a:p>
            <a:r>
              <a:rPr lang="en-US" dirty="0"/>
              <a:t>‘As of 2010, the CMU Software Engineering Institute considers MD5 "cryptographically broken and unsuitable for further use",‘</a:t>
            </a:r>
          </a:p>
          <a:p>
            <a:endParaRPr lang="en-US" dirty="0"/>
          </a:p>
          <a:p>
            <a:r>
              <a:rPr lang="en-US" dirty="0"/>
              <a:t>Know the limits of your technology, allow for that technology to be upgraded easily in your code, put the encryption code in its own routine.</a:t>
            </a:r>
          </a:p>
        </p:txBody>
      </p:sp>
      <p:sp>
        <p:nvSpPr>
          <p:cNvPr id="4" name="Slide Number Placeholder 3"/>
          <p:cNvSpPr>
            <a:spLocks noGrp="1"/>
          </p:cNvSpPr>
          <p:nvPr>
            <p:ph type="sldNum" sz="quarter" idx="5"/>
          </p:nvPr>
        </p:nvSpPr>
        <p:spPr/>
        <p:txBody>
          <a:bodyPr/>
          <a:lstStyle/>
          <a:p>
            <a:fld id="{3A4B7A62-1FA0-496A-89E2-88EE1896A747}" type="slidenum">
              <a:rPr lang="en-US" smtClean="0"/>
              <a:t>15</a:t>
            </a:fld>
            <a:endParaRPr lang="en-US"/>
          </a:p>
        </p:txBody>
      </p:sp>
    </p:spTree>
    <p:extLst>
      <p:ext uri="{BB962C8B-B14F-4D97-AF65-F5344CB8AC3E}">
        <p14:creationId xmlns:p14="http://schemas.microsoft.com/office/powerpoint/2010/main" val="388610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below method, which is more obfuscation than encryption, was looked at by an expert. They very kindly told me that the method was less than comprehensive and not difficult to break.</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16</a:t>
            </a:fld>
            <a:endParaRPr lang="en-US"/>
          </a:p>
        </p:txBody>
      </p:sp>
    </p:spTree>
    <p:extLst>
      <p:ext uri="{BB962C8B-B14F-4D97-AF65-F5344CB8AC3E}">
        <p14:creationId xmlns:p14="http://schemas.microsoft.com/office/powerpoint/2010/main" val="240754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 Right. I just wanted a simple algorithm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17</a:t>
            </a:fld>
            <a:endParaRPr lang="en-US"/>
          </a:p>
        </p:txBody>
      </p:sp>
    </p:spTree>
    <p:extLst>
      <p:ext uri="{BB962C8B-B14F-4D97-AF65-F5344CB8AC3E}">
        <p14:creationId xmlns:p14="http://schemas.microsoft.com/office/powerpoint/2010/main" val="3672534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Captain Janeway's Encryption description</a:t>
            </a:r>
          </a:p>
          <a:p>
            <a:endParaRPr lang="en-US" dirty="0"/>
          </a:p>
          <a:p>
            <a:r>
              <a:rPr lang="en-US" dirty="0"/>
              <a:t>PNRG’s are exactly as described, they *LOOK* like random number generators but when you put start with the same seed, they give out the same number for the .Next function</a:t>
            </a:r>
          </a:p>
          <a:p>
            <a:endParaRPr lang="en-US" dirty="0"/>
          </a:p>
          <a:p>
            <a:r>
              <a:rPr lang="en-US" dirty="0"/>
              <a:t>A crypto professional looked and very gently gave me excellent feedback. The issue is with this obfuscation is that if the attacker has your code (and they will if it is in the firmware), the algorithm just like the “Enigma” machine. The obfuscation can be broken by trying all the combinations for the seed:</a:t>
            </a:r>
          </a:p>
          <a:p>
            <a:r>
              <a:rPr lang="en-US" dirty="0"/>
              <a:t>https://en.wikipedia.org/wiki/Cryptanalysis_of_the_Enigma</a:t>
            </a:r>
          </a:p>
          <a:p>
            <a:endParaRPr lang="en-US" dirty="0"/>
          </a:p>
          <a:p>
            <a:r>
              <a:rPr lang="en-US" dirty="0"/>
              <a:t>This is why I don’t do electrical installations except </a:t>
            </a:r>
            <a:r>
              <a:rPr lang="en-US"/>
              <a:t>the simplest ones at </a:t>
            </a:r>
            <a:r>
              <a:rPr lang="en-US" dirty="0"/>
              <a:t>my own house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18</a:t>
            </a:fld>
            <a:endParaRPr lang="en-US"/>
          </a:p>
        </p:txBody>
      </p:sp>
    </p:spTree>
    <p:extLst>
      <p:ext uri="{BB962C8B-B14F-4D97-AF65-F5344CB8AC3E}">
        <p14:creationId xmlns:p14="http://schemas.microsoft.com/office/powerpoint/2010/main" val="242150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ASCII characters or for pure data. The “filler” characters need to be the same as the characters you are trying to obfuscate. If your obfuscated characters are all ASCII then only use filler characters that are ASCII, if all your characters is data that is 0 through 255 then use random values of 0 through 255 for your filler.</a:t>
            </a:r>
          </a:p>
          <a:p>
            <a:endParaRPr lang="en-US" dirty="0"/>
          </a:p>
          <a:p>
            <a:r>
              <a:rPr lang="en-US" dirty="0"/>
              <a:t>This is an ASCII example so that it is easier to show as an example.</a:t>
            </a:r>
          </a:p>
        </p:txBody>
      </p:sp>
      <p:sp>
        <p:nvSpPr>
          <p:cNvPr id="4" name="Slide Number Placeholder 3"/>
          <p:cNvSpPr>
            <a:spLocks noGrp="1"/>
          </p:cNvSpPr>
          <p:nvPr>
            <p:ph type="sldNum" sz="quarter" idx="5"/>
          </p:nvPr>
        </p:nvSpPr>
        <p:spPr/>
        <p:txBody>
          <a:bodyPr/>
          <a:lstStyle/>
          <a:p>
            <a:fld id="{3A4B7A62-1FA0-496A-89E2-88EE1896A747}" type="slidenum">
              <a:rPr lang="en-US" smtClean="0"/>
              <a:t>19</a:t>
            </a:fld>
            <a:endParaRPr lang="en-US"/>
          </a:p>
        </p:txBody>
      </p:sp>
    </p:spTree>
    <p:extLst>
      <p:ext uri="{BB962C8B-B14F-4D97-AF65-F5344CB8AC3E}">
        <p14:creationId xmlns:p14="http://schemas.microsoft.com/office/powerpoint/2010/main" val="352144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2</a:t>
            </a:fld>
            <a:endParaRPr lang="en-US"/>
          </a:p>
        </p:txBody>
      </p:sp>
    </p:spTree>
    <p:extLst>
      <p:ext uri="{BB962C8B-B14F-4D97-AF65-F5344CB8AC3E}">
        <p14:creationId xmlns:p14="http://schemas.microsoft.com/office/powerpoint/2010/main" val="194268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for Less-Than-Perfect Encryption</a:t>
            </a:r>
          </a:p>
          <a:p>
            <a:r>
              <a:rPr lang="en-US" dirty="0"/>
              <a:t>Low CPU utilization for this method, is it secure "enough" for your purposes?</a:t>
            </a:r>
          </a:p>
          <a:p>
            <a:r>
              <a:rPr lang="en-US" dirty="0"/>
              <a:t>    This encryption could be used in conjunction with “real” encryption to change the PRNG seed on a regular basis</a:t>
            </a:r>
          </a:p>
          <a:p>
            <a:r>
              <a:rPr lang="en-US" dirty="0"/>
              <a:t>        I.e. spike the CPU using “real” encryption for a new PRNG seed but not constantly bogging down the CPU </a:t>
            </a:r>
          </a:p>
          <a:p>
            <a:r>
              <a:rPr lang="en-US" dirty="0"/>
              <a:t>    More obfuscation than true encryption</a:t>
            </a:r>
          </a:p>
          <a:p>
            <a:r>
              <a:rPr lang="en-US" dirty="0"/>
              <a:t>    Stream encryption – You can encode a handful of characters, send then, do more, send them, etc.</a:t>
            </a:r>
          </a:p>
          <a:p>
            <a:r>
              <a:rPr lang="en-US" dirty="0"/>
              <a:t>    Block encryption– Encode a block of characters that fits in “X” characters, write to disk, possibly add in filler characters as needed to obfuscate further</a:t>
            </a:r>
          </a:p>
          <a:p>
            <a:r>
              <a:rPr lang="en-US" dirty="0"/>
              <a:t>    The "seed" should be strong encryption via asymmetric algorithm that is somehow negotiated between the two machines performing the exchange</a:t>
            </a:r>
          </a:p>
          <a:p>
            <a:r>
              <a:rPr lang="en-US" dirty="0"/>
              <a:t>    Do NOT Roll your own PRNG (Pseudo Random Number Generator). See previous comments about rolling your own encryption.</a:t>
            </a:r>
          </a:p>
          <a:p>
            <a:r>
              <a:rPr lang="en-US" dirty="0"/>
              <a:t>    Needs the same EXACT PRNG on both ends of the connection</a:t>
            </a:r>
          </a:p>
          <a:p>
            <a:r>
              <a:rPr lang="en-US" dirty="0"/>
              <a:t>    Your code in the firmware is not secret, so the algorithm can be reverse engineered</a:t>
            </a:r>
          </a:p>
          <a:p>
            <a:r>
              <a:rPr lang="en-US" dirty="0"/>
              <a:t>      Can someone create a software Enigma machine to figure out what you are obfuscating?</a:t>
            </a:r>
          </a:p>
          <a:p>
            <a:r>
              <a:rPr lang="en-US" dirty="0"/>
              <a:t>      Can they run software on the host computer to offload the encryption because of large amounts of bandwidth and get the goods locally for later exfiltration?</a:t>
            </a:r>
          </a:p>
          <a:p>
            <a:r>
              <a:rPr lang="en-US" dirty="0"/>
              <a:t>Can Quantum bit easily decode this algorithm? Is it open to Markov chain analysis?</a:t>
            </a:r>
          </a:p>
          <a:p>
            <a:r>
              <a:rPr lang="en-US" dirty="0"/>
              <a:t>What kind of data needs "strong" encryption rather than "just enough"?</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20</a:t>
            </a:fld>
            <a:endParaRPr lang="en-US"/>
          </a:p>
        </p:txBody>
      </p:sp>
    </p:spTree>
    <p:extLst>
      <p:ext uri="{BB962C8B-B14F-4D97-AF65-F5344CB8AC3E}">
        <p14:creationId xmlns:p14="http://schemas.microsoft.com/office/powerpoint/2010/main" val="422578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21</a:t>
            </a:fld>
            <a:endParaRPr lang="en-US"/>
          </a:p>
        </p:txBody>
      </p:sp>
    </p:spTree>
    <p:extLst>
      <p:ext uri="{BB962C8B-B14F-4D97-AF65-F5344CB8AC3E}">
        <p14:creationId xmlns:p14="http://schemas.microsoft.com/office/powerpoint/2010/main" val="192065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Patent Office for the above information on Application Number: 15/068,214 (Otherwise known as US 2017-0264427 A1):</a:t>
            </a:r>
          </a:p>
          <a:p>
            <a:r>
              <a:rPr lang="en-US" dirty="0"/>
              <a:t>http://pdfaiw.uspto.gov/.aiw?docid=20170264427</a:t>
            </a:r>
          </a:p>
          <a:p>
            <a:endParaRPr lang="en-US" dirty="0"/>
          </a:p>
          <a:p>
            <a:r>
              <a:rPr lang="en-US" dirty="0"/>
              <a:t>Client and server all in one program:</a:t>
            </a:r>
          </a:p>
          <a:p>
            <a:r>
              <a:rPr lang="en-US" dirty="0"/>
              <a:t>http://www.digital.net/~gandalf/CaptJ_Enc.txt</a:t>
            </a:r>
          </a:p>
        </p:txBody>
      </p:sp>
      <p:sp>
        <p:nvSpPr>
          <p:cNvPr id="4" name="Slide Number Placeholder 3"/>
          <p:cNvSpPr>
            <a:spLocks noGrp="1"/>
          </p:cNvSpPr>
          <p:nvPr>
            <p:ph type="sldNum" sz="quarter" idx="5"/>
          </p:nvPr>
        </p:nvSpPr>
        <p:spPr/>
        <p:txBody>
          <a:bodyPr/>
          <a:lstStyle/>
          <a:p>
            <a:fld id="{3A4B7A62-1FA0-496A-89E2-88EE1896A747}" type="slidenum">
              <a:rPr lang="en-US" smtClean="0"/>
              <a:t>22</a:t>
            </a:fld>
            <a:endParaRPr lang="en-US"/>
          </a:p>
        </p:txBody>
      </p:sp>
    </p:spTree>
    <p:extLst>
      <p:ext uri="{BB962C8B-B14F-4D97-AF65-F5344CB8AC3E}">
        <p14:creationId xmlns:p14="http://schemas.microsoft.com/office/powerpoint/2010/main" val="36767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have a Quantum bit computer, so I cannot test out the implementation, but I would appreciate it if someone would:</a:t>
            </a:r>
          </a:p>
          <a:p>
            <a:r>
              <a:rPr lang="en-US" dirty="0"/>
              <a:t>http://pdfaiw.uspto.gov/.aiw?docid=20090319547</a:t>
            </a:r>
          </a:p>
          <a:p>
            <a:endParaRPr lang="en-US" dirty="0"/>
          </a:p>
          <a:p>
            <a:r>
              <a:rPr lang="en-US" dirty="0"/>
              <a:t>Likewise abandoned … Application Number: 12/142,760 </a:t>
            </a:r>
          </a:p>
          <a:p>
            <a:endParaRPr lang="en-US" dirty="0"/>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23</a:t>
            </a:fld>
            <a:endParaRPr lang="en-US"/>
          </a:p>
        </p:txBody>
      </p:sp>
    </p:spTree>
    <p:extLst>
      <p:ext uri="{BB962C8B-B14F-4D97-AF65-F5344CB8AC3E}">
        <p14:creationId xmlns:p14="http://schemas.microsoft.com/office/powerpoint/2010/main" val="29272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My inspiration for this cable … Phone Call with parents to connect to their computer</a:t>
            </a:r>
          </a:p>
          <a:p>
            <a:pPr marL="232929" indent="-232929">
              <a:buAutoNum type="arabicParenR"/>
            </a:pPr>
            <a:r>
              <a:rPr lang="en-US" dirty="0"/>
              <a:t>Microsoft Windows 10 get help from friend</a:t>
            </a:r>
          </a:p>
          <a:p>
            <a:pPr marL="232929" indent="-232929">
              <a:buAutoNum type="arabicParenR"/>
            </a:pPr>
            <a:r>
              <a:rPr lang="en-US" dirty="0"/>
              <a:t>VNC</a:t>
            </a:r>
          </a:p>
          <a:p>
            <a:pPr marL="232929" indent="-232929">
              <a:buAutoNum type="arabicParenR"/>
            </a:pPr>
            <a:r>
              <a:rPr lang="en-US" dirty="0"/>
              <a:t>Chrome Remote</a:t>
            </a:r>
          </a:p>
          <a:p>
            <a:pPr marL="232929" indent="-232929">
              <a:buAutoNum type="arabicParenR"/>
            </a:pPr>
            <a:r>
              <a:rPr lang="en-US" dirty="0"/>
              <a:t>Go To Meeting</a:t>
            </a:r>
          </a:p>
          <a:p>
            <a:pPr marL="232929" indent="-232929">
              <a:buAutoNum type="arabicParenR"/>
            </a:pPr>
            <a:r>
              <a:rPr lang="en-US" dirty="0" err="1"/>
              <a:t>Etc</a:t>
            </a:r>
            <a:r>
              <a:rPr lang="en-US" dirty="0"/>
              <a:t> …</a:t>
            </a:r>
          </a:p>
          <a:p>
            <a:r>
              <a:rPr lang="en-US" dirty="0"/>
              <a:t>… But installing software on a computer to allow remote access can allow attackers to remotely access the computer also if the intermediary site is somehow compromised!!! ???</a:t>
            </a:r>
          </a:p>
        </p:txBody>
      </p:sp>
      <p:sp>
        <p:nvSpPr>
          <p:cNvPr id="4" name="Slide Number Placeholder 3"/>
          <p:cNvSpPr>
            <a:spLocks noGrp="1"/>
          </p:cNvSpPr>
          <p:nvPr>
            <p:ph type="sldNum" sz="quarter" idx="5"/>
          </p:nvPr>
        </p:nvSpPr>
        <p:spPr/>
        <p:txBody>
          <a:bodyPr/>
          <a:lstStyle/>
          <a:p>
            <a:fld id="{3A4B7A62-1FA0-496A-89E2-88EE1896A747}" type="slidenum">
              <a:rPr lang="en-US" smtClean="0"/>
              <a:t>3</a:t>
            </a:fld>
            <a:endParaRPr lang="en-US"/>
          </a:p>
        </p:txBody>
      </p:sp>
    </p:spTree>
    <p:extLst>
      <p:ext uri="{BB962C8B-B14F-4D97-AF65-F5344CB8AC3E}">
        <p14:creationId xmlns:p14="http://schemas.microsoft.com/office/powerpoint/2010/main" val="36134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Overview</a:t>
            </a:r>
          </a:p>
          <a:p>
            <a:r>
              <a:rPr lang="en-US" dirty="0"/>
              <a:t>Chip is embedded into the cable – Ethernet or USB</a:t>
            </a:r>
          </a:p>
          <a:p>
            <a:r>
              <a:rPr lang="en-US" dirty="0"/>
              <a:t>Power Budgets – PoE (13 watts to 25.5 Watts), USB (0.5W to 100W)</a:t>
            </a:r>
          </a:p>
          <a:p>
            <a:r>
              <a:rPr lang="en-US" dirty="0"/>
              <a:t>Heat Dissipation via the shielded wire, chips mounted on flexible circuits wrapped around the wire or inside the connectors</a:t>
            </a:r>
          </a:p>
          <a:p>
            <a:r>
              <a:rPr lang="en-US" dirty="0"/>
              <a:t>Apple Lightning </a:t>
            </a:r>
            <a:r>
              <a:rPr lang="en-US" dirty="0">
                <a:sym typeface="Wingdings" panose="05000000000000000000" pitchFamily="2" charset="2"/>
              </a:rPr>
              <a:t> USB https://en.wikipedia.org/wiki/Lightning_(connector)</a:t>
            </a:r>
            <a:endParaRPr lang="en-US" dirty="0"/>
          </a:p>
          <a:p>
            <a:r>
              <a:rPr lang="en-US" dirty="0"/>
              <a:t>USB-C already has an embedded chip – What is on that chip? https://en.wikipedia.org/wiki/USB-C#Cables “They are electronically marked cables that contain a chip with an ID function based on the configuration channel and vendor-defined messages (VDM) from the USB Power Delivery 2.0 specification.”</a:t>
            </a:r>
          </a:p>
          <a:p>
            <a:r>
              <a:rPr lang="en-US" dirty="0"/>
              <a:t>Low power USB devices – 0.5 W up to high power – 100W - https://en.wikipedia.org/wiki/USB#Low-power_and_high-power_devices</a:t>
            </a:r>
          </a:p>
          <a:p>
            <a:r>
              <a:rPr lang="en-US" dirty="0"/>
              <a:t>As with all specs it is … complicated - https://en.wikipedia.org/wiki/USB_(Physical)#Power_Delivery_(PD) – Speaks about power allowance / requests</a:t>
            </a:r>
          </a:p>
          <a:p>
            <a:r>
              <a:rPr lang="en-US" dirty="0"/>
              <a:t>Different SoC's and their power requirements - https://en.wikipedia.org/wiki/System_on_a_chip</a:t>
            </a:r>
          </a:p>
          <a:p>
            <a:r>
              <a:rPr lang="en-US" dirty="0"/>
              <a:t>Die size - https://en.wikipedia.org/wiki/List_of_Intel_Atom_microprocessors - Diamondville 45 nm - </a:t>
            </a:r>
            <a:r>
              <a:rPr lang="de-DE" dirty="0"/>
              <a:t>Die size: 25.96 mm² (3.27mm×7.94mm, 0.128“x0.314“)</a:t>
            </a:r>
          </a:p>
          <a:p>
            <a:r>
              <a:rPr lang="de-DE" dirty="0"/>
              <a:t>Intel is now at a 10nm size as of 2017, you can do the math on how the above die size has shrunk - http://fpga.org/2017/03/29/intel-10nm-the-wind-in-our-sails/</a:t>
            </a:r>
            <a:endParaRPr lang="en-US" dirty="0"/>
          </a:p>
          <a:p>
            <a:r>
              <a:rPr lang="en-US" dirty="0"/>
              <a:t>Intel specs from Intel Website / PDF - https://www.intel.com/content/www/us/en/processors/atom/atom-c3000-family-brief.html</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4</a:t>
            </a:fld>
            <a:endParaRPr lang="en-US"/>
          </a:p>
        </p:txBody>
      </p:sp>
    </p:spTree>
    <p:extLst>
      <p:ext uri="{BB962C8B-B14F-4D97-AF65-F5344CB8AC3E}">
        <p14:creationId xmlns:p14="http://schemas.microsoft.com/office/powerpoint/2010/main" val="111477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The Good USB (cable) that connects the computer to the docking station:</a:t>
            </a:r>
          </a:p>
          <a:p>
            <a:r>
              <a:rPr lang="en-US" dirty="0"/>
              <a:t>Can be used as a remote KVM – The tech support we ALL do – Mom and Dad</a:t>
            </a:r>
          </a:p>
          <a:p>
            <a:r>
              <a:rPr lang="en-US" dirty="0"/>
              <a:t>Allows the remote access to get into BIOS / Complex operations (if the docking stations gets DHCP and it powers the USB). Essentially an OOB / Poor mans iLO</a:t>
            </a:r>
          </a:p>
          <a:p>
            <a:r>
              <a:rPr lang="en-US" dirty="0"/>
              <a:t>Always on, no software to install assuming the computer is turned on</a:t>
            </a:r>
          </a:p>
          <a:p>
            <a:r>
              <a:rPr lang="en-US" dirty="0"/>
              <a:t>Passwords are needed to get into the locked system, same as at the keyboard. Brute forcing would be painful assuming a good password is chosen</a:t>
            </a:r>
          </a:p>
          <a:p>
            <a:r>
              <a:rPr lang="en-US" dirty="0"/>
              <a:t>Log URLs - "What did you install?" – "I didn't install anything" (check the logs)</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5</a:t>
            </a:fld>
            <a:endParaRPr lang="en-US"/>
          </a:p>
        </p:txBody>
      </p:sp>
    </p:spTree>
    <p:extLst>
      <p:ext uri="{BB962C8B-B14F-4D97-AF65-F5344CB8AC3E}">
        <p14:creationId xmlns:p14="http://schemas.microsoft.com/office/powerpoint/2010/main" val="312625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(Protecting against) The Bad</a:t>
            </a:r>
          </a:p>
          <a:p>
            <a:r>
              <a:rPr lang="en-US" dirty="0"/>
              <a:t>	</a:t>
            </a:r>
            <a:r>
              <a:rPr lang="en-US" dirty="0">
                <a:sym typeface="Wingdings" panose="05000000000000000000" pitchFamily="2" charset="2"/>
              </a:rPr>
              <a:t> How much of the below depends on how much CPU and NVRAM is available to the cable</a:t>
            </a:r>
            <a:endParaRPr lang="en-US" dirty="0"/>
          </a:p>
          <a:p>
            <a:r>
              <a:rPr lang="en-US" dirty="0"/>
              <a:t>IPS / IDS</a:t>
            </a:r>
          </a:p>
          <a:p>
            <a:r>
              <a:rPr lang="en-US" dirty="0"/>
              <a:t>Firewall</a:t>
            </a:r>
          </a:p>
          <a:p>
            <a:r>
              <a:rPr lang="en-US" dirty="0"/>
              <a:t>Offsite Worker protection (I.e. send new firewall or IPS rules to chip / cable that you sent home with the user outside of the corporate environment), </a:t>
            </a:r>
            <a:r>
              <a:rPr lang="en-US" dirty="0" err="1"/>
              <a:t>cheapter</a:t>
            </a:r>
            <a:r>
              <a:rPr lang="en-US" dirty="0"/>
              <a:t> than a full scale IDP/IPS per employee</a:t>
            </a:r>
          </a:p>
          <a:p>
            <a:r>
              <a:rPr lang="en-US" dirty="0"/>
              <a:t>Rules / monitoring cannot be changed by malicious software on the host machine, controlled by you, the administrator</a:t>
            </a:r>
          </a:p>
          <a:p>
            <a:r>
              <a:rPr lang="en-US" dirty="0"/>
              <a:t>Check incoming executables before passing to the local computer, hold until compare with VirusTotal is complete and pass along if not malicious</a:t>
            </a:r>
          </a:p>
          <a:p>
            <a:r>
              <a:rPr lang="en-US" dirty="0"/>
              <a:t>Not controlled by the user / onboard software so cannot be deleted from the system</a:t>
            </a:r>
          </a:p>
          <a:p>
            <a:r>
              <a:rPr lang="en-US" dirty="0"/>
              <a:t>Logging of IP's / websites visited</a:t>
            </a:r>
          </a:p>
          <a:p>
            <a:r>
              <a:rPr lang="en-US" dirty="0"/>
              <a:t> Military grade hardening of cables:</a:t>
            </a:r>
          </a:p>
          <a:p>
            <a:r>
              <a:rPr lang="en-US" dirty="0"/>
              <a:t>   Pressurized Ethernet Cable Runs</a:t>
            </a:r>
          </a:p>
          <a:p>
            <a:r>
              <a:rPr lang="en-US" dirty="0"/>
              <a:t>   Point to Point encryption devices</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6</a:t>
            </a:fld>
            <a:endParaRPr lang="en-US"/>
          </a:p>
        </p:txBody>
      </p:sp>
    </p:spTree>
    <p:extLst>
      <p:ext uri="{BB962C8B-B14F-4D97-AF65-F5344CB8AC3E}">
        <p14:creationId xmlns:p14="http://schemas.microsoft.com/office/powerpoint/2010/main" val="17514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(Continued)</a:t>
            </a:r>
          </a:p>
          <a:p>
            <a:r>
              <a:rPr lang="en-US" dirty="0"/>
              <a:t>Monitoring the data ingressing and exiting your network is more important than ever, are you positive that someone hasn't plugged a rogue Wireless or wired ethernet tap into your network already?</a:t>
            </a:r>
          </a:p>
          <a:p>
            <a:r>
              <a:rPr lang="en-US" dirty="0"/>
              <a:t>Do you passively monitor your users DNS requests for "strange" websites?</a:t>
            </a:r>
          </a:p>
          <a:p>
            <a:r>
              <a:rPr lang="en-US" dirty="0"/>
              <a:t>        E.g. https://azure.microsoft.com/en-us/blog/heuristic-dns-detections-in-azure-security-center/</a:t>
            </a:r>
          </a:p>
          <a:p>
            <a:r>
              <a:rPr lang="en-US" dirty="0"/>
              <a:t>               https://www.helpnetsecurity.com/2013/05/28/dns-anomaly-detection-defend-against-sophisticated-malware/</a:t>
            </a:r>
          </a:p>
          <a:p>
            <a:r>
              <a:rPr lang="en-US" dirty="0"/>
              <a:t> Be aware of supply chain attacks:</a:t>
            </a:r>
          </a:p>
          <a:p>
            <a:r>
              <a:rPr lang="en-US" dirty="0"/>
              <a:t>    Cables left in public places or mailed to you</a:t>
            </a:r>
          </a:p>
          <a:p>
            <a:r>
              <a:rPr lang="en-US" dirty="0"/>
              <a:t>    Do you know if your supplier is giving you 1 in 50 cables with a chip? If you have a large project with 10,000 cables 1:50 cables might get one installed in a PoE switch</a:t>
            </a:r>
          </a:p>
          <a:p>
            <a:r>
              <a:rPr lang="en-US" dirty="0"/>
              <a:t>    What about Transceivers that you put into your networking equipment? They could also be compromised</a:t>
            </a:r>
          </a:p>
          <a:p>
            <a:r>
              <a:rPr lang="en-US" dirty="0"/>
              <a:t>     Do you have a meeting room or a lobby outside of your locked doors at your company that are not monitored?</a:t>
            </a:r>
          </a:p>
          <a:p>
            <a:r>
              <a:rPr lang="en-US" dirty="0"/>
              <a:t>          Somewhere an attacker could drop off a compromised cable? Attach an ethernet tap / Raspberry Pi into your network surreptitiously? </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7</a:t>
            </a:fld>
            <a:endParaRPr lang="en-US"/>
          </a:p>
        </p:txBody>
      </p:sp>
    </p:spTree>
    <p:extLst>
      <p:ext uri="{BB962C8B-B14F-4D97-AF65-F5344CB8AC3E}">
        <p14:creationId xmlns:p14="http://schemas.microsoft.com/office/powerpoint/2010/main" val="14785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Bloomberg Story:</a:t>
            </a:r>
          </a:p>
          <a:p>
            <a:r>
              <a:rPr lang="en-US" dirty="0"/>
              <a:t>https://www.bloomberg.com/news/features/2018-10-04/the-big-hack-how-china-used-a-tiny-chip-to-infiltrate-america-s-top-companies</a:t>
            </a:r>
          </a:p>
          <a:p>
            <a:endParaRPr lang="en-US" dirty="0"/>
          </a:p>
          <a:p>
            <a:r>
              <a:rPr lang="en-US" dirty="0"/>
              <a:t>An implanted chip in a server is possible, but the size of a pencil tip? I am skeptical that the technology is that small … But …</a:t>
            </a:r>
          </a:p>
          <a:p>
            <a:endParaRPr lang="en-US" dirty="0"/>
          </a:p>
          <a:p>
            <a:r>
              <a:rPr lang="en-US" dirty="0"/>
              <a:t>An example of how this attack might work:</a:t>
            </a:r>
          </a:p>
          <a:p>
            <a:r>
              <a:rPr lang="en-US" dirty="0"/>
              <a:t>https://www.electronicdesign.com/embedded-revolution/how-hack-server-motherboard</a:t>
            </a:r>
          </a:p>
          <a:p>
            <a:endParaRPr lang="en-US" dirty="0"/>
          </a:p>
          <a:p>
            <a:r>
              <a:rPr lang="en-US" dirty="0"/>
              <a:t>USB Key Logger hidden in a cable “Bad USB”:</a:t>
            </a:r>
          </a:p>
          <a:p>
            <a:r>
              <a:rPr lang="en-US" dirty="0"/>
              <a:t>http://mg.lol/blog/badusb-cables/</a:t>
            </a:r>
          </a:p>
          <a:p>
            <a:endParaRPr lang="en-US" dirty="0"/>
          </a:p>
          <a:p>
            <a:r>
              <a:rPr lang="en-US" dirty="0"/>
              <a:t>Chips can be hidden in Docking Stations, USB Hubs, anything connected to your computer</a:t>
            </a:r>
          </a:p>
        </p:txBody>
      </p:sp>
      <p:sp>
        <p:nvSpPr>
          <p:cNvPr id="4" name="Slide Number Placeholder 3"/>
          <p:cNvSpPr>
            <a:spLocks noGrp="1"/>
          </p:cNvSpPr>
          <p:nvPr>
            <p:ph type="sldNum" sz="quarter" idx="5"/>
          </p:nvPr>
        </p:nvSpPr>
        <p:spPr/>
        <p:txBody>
          <a:bodyPr/>
          <a:lstStyle/>
          <a:p>
            <a:fld id="{3A4B7A62-1FA0-496A-89E2-88EE1896A747}" type="slidenum">
              <a:rPr lang="en-US" smtClean="0"/>
              <a:t>8</a:t>
            </a:fld>
            <a:endParaRPr lang="en-US"/>
          </a:p>
        </p:txBody>
      </p:sp>
    </p:spTree>
    <p:extLst>
      <p:ext uri="{BB962C8B-B14F-4D97-AF65-F5344CB8AC3E}">
        <p14:creationId xmlns:p14="http://schemas.microsoft.com/office/powerpoint/2010/main" val="157788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The Ugly</a:t>
            </a:r>
          </a:p>
          <a:p>
            <a:r>
              <a:rPr lang="en-US" dirty="0"/>
              <a:t>Obviously, a tool that is used for good can also be subverted to be used for the bad</a:t>
            </a:r>
          </a:p>
          <a:p>
            <a:r>
              <a:rPr lang="en-US" dirty="0"/>
              <a:t>Ethernet – The attacker can track anything on the wire FOR THAT ONE USER, clear text passwords anybody?</a:t>
            </a:r>
          </a:p>
          <a:p>
            <a:r>
              <a:rPr lang="en-US" dirty="0"/>
              <a:t>USB – If the USB is between the laptop and docking station the attacker owns everything that is on that USB bus </a:t>
            </a:r>
            <a:r>
              <a:rPr lang="en-US" dirty="0">
                <a:sym typeface="Wingdings" panose="05000000000000000000" pitchFamily="2" charset="2"/>
              </a:rPr>
              <a:t> Keyboard, Video, Attached storage, Attached DVD drives, Network adapters, Blue tooth keyboard, </a:t>
            </a:r>
            <a:r>
              <a:rPr lang="en-US" dirty="0" err="1">
                <a:sym typeface="Wingdings" panose="05000000000000000000" pitchFamily="2" charset="2"/>
              </a:rPr>
              <a:t>Etc</a:t>
            </a:r>
            <a:r>
              <a:rPr lang="en-US" dirty="0">
                <a:sym typeface="Wingdings" panose="05000000000000000000" pitchFamily="2" charset="2"/>
              </a:rPr>
              <a:t> …</a:t>
            </a:r>
            <a:endParaRPr lang="en-US" dirty="0"/>
          </a:p>
          <a:p>
            <a:r>
              <a:rPr lang="en-US" dirty="0"/>
              <a:t>   Exploit of video from HDMI connected port – There is a small computer in your monitor:</a:t>
            </a:r>
          </a:p>
          <a:p>
            <a:r>
              <a:rPr lang="en-US" dirty="0"/>
              <a:t>           https://twitter.com/xipitersec/status/764188263858876416</a:t>
            </a:r>
          </a:p>
          <a:p>
            <a:r>
              <a:rPr lang="en-US" dirty="0"/>
              <a:t>Access to firmware of any connected USB devices</a:t>
            </a:r>
          </a:p>
          <a:p>
            <a:r>
              <a:rPr lang="en-US" dirty="0"/>
              <a:t>      https://firmwaresecurity.com/tag/bsidesseattle/</a:t>
            </a:r>
          </a:p>
          <a:p>
            <a:r>
              <a:rPr lang="en-US" dirty="0"/>
              <a:t>      https://firmwaresecurity.files.wordpress.com/2018/02/bsidesseattle2018-fisher-defending-firmware.pdf</a:t>
            </a:r>
          </a:p>
          <a:p>
            <a:r>
              <a:rPr lang="en-US" dirty="0"/>
              <a:t>KVM control</a:t>
            </a:r>
          </a:p>
          <a:p>
            <a:r>
              <a:rPr lang="en-US" dirty="0"/>
              <a:t>Keyboard Logging</a:t>
            </a:r>
          </a:p>
          <a:p>
            <a:endParaRPr lang="en-US" dirty="0"/>
          </a:p>
        </p:txBody>
      </p:sp>
      <p:sp>
        <p:nvSpPr>
          <p:cNvPr id="4" name="Slide Number Placeholder 3"/>
          <p:cNvSpPr>
            <a:spLocks noGrp="1"/>
          </p:cNvSpPr>
          <p:nvPr>
            <p:ph type="sldNum" sz="quarter" idx="5"/>
          </p:nvPr>
        </p:nvSpPr>
        <p:spPr/>
        <p:txBody>
          <a:bodyPr/>
          <a:lstStyle/>
          <a:p>
            <a:fld id="{3A4B7A62-1FA0-496A-89E2-88EE1896A747}" type="slidenum">
              <a:rPr lang="en-US" smtClean="0"/>
              <a:t>9</a:t>
            </a:fld>
            <a:endParaRPr lang="en-US"/>
          </a:p>
        </p:txBody>
      </p:sp>
    </p:spTree>
    <p:extLst>
      <p:ext uri="{BB962C8B-B14F-4D97-AF65-F5344CB8AC3E}">
        <p14:creationId xmlns:p14="http://schemas.microsoft.com/office/powerpoint/2010/main" val="1385977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085DD4E-61B2-4CDC-9339-F800A213F348}" type="datetimeFigureOut">
              <a:rPr lang="en-US" smtClean="0"/>
              <a:t>10/26/2018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15811299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275641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261010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1362252-EE01-42E1-B260-129485E9C27A}"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183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399986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085DD4E-61B2-4CDC-9339-F800A213F348}"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138508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085DD4E-61B2-4CDC-9339-F800A213F348}"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315489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5DD4E-61B2-4CDC-9339-F800A213F348}"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4151630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085DD4E-61B2-4CDC-9339-F800A213F348}" type="datetimeFigureOut">
              <a:rPr lang="en-US" smtClean="0"/>
              <a:t>10/26/2018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229423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5DD4E-61B2-4CDC-9339-F800A213F348}"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mtClean="0"/>
              <a:pPr/>
              <a:t>‹#›</a:t>
            </a:fld>
            <a:endParaRPr lang="en-US" dirty="0"/>
          </a:p>
        </p:txBody>
      </p:sp>
    </p:spTree>
    <p:extLst>
      <p:ext uri="{BB962C8B-B14F-4D97-AF65-F5344CB8AC3E}">
        <p14:creationId xmlns:p14="http://schemas.microsoft.com/office/powerpoint/2010/main" val="313487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085DD4E-61B2-4CDC-9339-F800A213F348}" type="datetimeFigureOut">
              <a:rPr lang="en-US" smtClean="0"/>
              <a:t>10/26/2018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11936165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75351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85DD4E-61B2-4CDC-9339-F800A213F348}"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309845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85DD4E-61B2-4CDC-9339-F800A213F348}"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177664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5DD4E-61B2-4CDC-9339-F800A213F348}"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16466069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294991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85DD4E-61B2-4CDC-9339-F800A213F348}"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62252-EE01-42E1-B260-129485E9C27A}" type="slidenum">
              <a:rPr lang="en-US" smtClean="0"/>
              <a:t>‹#›</a:t>
            </a:fld>
            <a:endParaRPr lang="en-US"/>
          </a:p>
        </p:txBody>
      </p:sp>
    </p:spTree>
    <p:extLst>
      <p:ext uri="{BB962C8B-B14F-4D97-AF65-F5344CB8AC3E}">
        <p14:creationId xmlns:p14="http://schemas.microsoft.com/office/powerpoint/2010/main" val="262693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85DD4E-61B2-4CDC-9339-F800A213F348}" type="datetimeFigureOut">
              <a:rPr lang="en-US" smtClean="0"/>
              <a:t>10/26/2018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362252-EE01-42E1-B260-129485E9C27A}" type="slidenum">
              <a:rPr lang="en-US" smtClean="0"/>
              <a:t>‹#›</a:t>
            </a:fld>
            <a:endParaRPr lang="en-US"/>
          </a:p>
        </p:txBody>
      </p:sp>
    </p:spTree>
    <p:extLst>
      <p:ext uri="{BB962C8B-B14F-4D97-AF65-F5344CB8AC3E}">
        <p14:creationId xmlns:p14="http://schemas.microsoft.com/office/powerpoint/2010/main" val="2386571724"/>
      </p:ext>
    </p:extLst>
  </p:cSld>
  <p:clrMap bg1="dk1" tx1="lt1" bg2="dk2" tx2="lt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 id="2147484442" r:id="rId12"/>
    <p:sldLayoutId id="2147484443" r:id="rId13"/>
    <p:sldLayoutId id="2147484444" r:id="rId14"/>
    <p:sldLayoutId id="2147484445" r:id="rId15"/>
    <p:sldLayoutId id="2147484446" r:id="rId16"/>
    <p:sldLayoutId id="214748444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6CF4E2-E9F9-4371-AEFC-BFB33932B470}"/>
              </a:ext>
            </a:extLst>
          </p:cNvPr>
          <p:cNvPicPr>
            <a:picLocks noChangeAspect="1"/>
          </p:cNvPicPr>
          <p:nvPr/>
        </p:nvPicPr>
        <p:blipFill rotWithShape="1">
          <a:blip r:embed="rId3"/>
          <a:srcRect t="12777" r="2" b="6099"/>
          <a:stretch/>
        </p:blipFill>
        <p:spPr>
          <a:xfrm>
            <a:off x="6838122" y="4251960"/>
            <a:ext cx="5353878" cy="2606039"/>
          </a:xfrm>
          <a:prstGeom prst="rect">
            <a:avLst/>
          </a:prstGeom>
        </p:spPr>
      </p:pic>
      <p:sp>
        <p:nvSpPr>
          <p:cNvPr id="2" name="Title 1">
            <a:extLst>
              <a:ext uri="{FF2B5EF4-FFF2-40B4-BE49-F238E27FC236}">
                <a16:creationId xmlns:a16="http://schemas.microsoft.com/office/drawing/2014/main" id="{E916A306-7BFD-4938-8136-C4792A9794C8}"/>
              </a:ext>
            </a:extLst>
          </p:cNvPr>
          <p:cNvSpPr>
            <a:spLocks noGrp="1"/>
          </p:cNvSpPr>
          <p:nvPr>
            <p:ph type="ctrTitle"/>
          </p:nvPr>
        </p:nvSpPr>
        <p:spPr>
          <a:xfrm>
            <a:off x="405451" y="1600760"/>
            <a:ext cx="4948428" cy="2651200"/>
          </a:xfrm>
        </p:spPr>
        <p:txBody>
          <a:bodyPr anchor="t">
            <a:normAutofit fontScale="90000"/>
          </a:bodyPr>
          <a:lstStyle/>
          <a:p>
            <a:pPr algn="l"/>
            <a:r>
              <a:rPr lang="en-US" sz="4600" cap="none" dirty="0"/>
              <a:t>Tiny Invaders: New Threats from Cables We Take for Granted</a:t>
            </a:r>
          </a:p>
        </p:txBody>
      </p:sp>
      <p:pic>
        <p:nvPicPr>
          <p:cNvPr id="5" name="Picture 4">
            <a:extLst>
              <a:ext uri="{FF2B5EF4-FFF2-40B4-BE49-F238E27FC236}">
                <a16:creationId xmlns:a16="http://schemas.microsoft.com/office/drawing/2014/main" id="{338DA207-2A4F-4802-9F6E-F1747F7C47A0}"/>
              </a:ext>
            </a:extLst>
          </p:cNvPr>
          <p:cNvPicPr>
            <a:picLocks noChangeAspect="1"/>
          </p:cNvPicPr>
          <p:nvPr/>
        </p:nvPicPr>
        <p:blipFill rotWithShape="1">
          <a:blip r:embed="rId4">
            <a:extLst>
              <a:ext uri="{28A0092B-C50C-407E-A947-70E740481C1C}">
                <a14:useLocalDpi xmlns:a14="http://schemas.microsoft.com/office/drawing/2010/main" val="0"/>
              </a:ext>
            </a:extLst>
          </a:blip>
          <a:srcRect t="2018" r="1" b="1859"/>
          <a:stretch/>
        </p:blipFill>
        <p:spPr>
          <a:xfrm>
            <a:off x="4818888" y="-479"/>
            <a:ext cx="7373112" cy="4252439"/>
          </a:xfrm>
          <a:prstGeom prst="rect">
            <a:avLst/>
          </a:prstGeom>
        </p:spPr>
      </p:pic>
    </p:spTree>
    <p:extLst>
      <p:ext uri="{BB962C8B-B14F-4D97-AF65-F5344CB8AC3E}">
        <p14:creationId xmlns:p14="http://schemas.microsoft.com/office/powerpoint/2010/main" val="7173248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Really Ugly</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r>
              <a:rPr lang="en-US" dirty="0"/>
              <a:t>The attacker is now inside your network</a:t>
            </a:r>
          </a:p>
          <a:p>
            <a:endParaRPr lang="en-US" dirty="0"/>
          </a:p>
          <a:p>
            <a:r>
              <a:rPr lang="en-US" dirty="0"/>
              <a:t>They can go as low and slow as they want, they have persistence</a:t>
            </a:r>
          </a:p>
          <a:p>
            <a:endParaRPr lang="en-US" dirty="0"/>
          </a:p>
          <a:p>
            <a:r>
              <a:rPr lang="en-US" dirty="0"/>
              <a:t>How hardened is your infrastructure?</a:t>
            </a:r>
          </a:p>
          <a:p>
            <a:pPr lvl="2"/>
            <a:r>
              <a:rPr lang="en-US" dirty="0"/>
              <a:t>Do you have a “Red Team” or security minded coworkers to help identify risks / vulnerabilities?</a:t>
            </a:r>
          </a:p>
          <a:p>
            <a:pPr lvl="2"/>
            <a:r>
              <a:rPr lang="en-US" dirty="0"/>
              <a:t>Red Team / Pen Testers are NOT the enemy – Learn all you can from them</a:t>
            </a:r>
          </a:p>
          <a:p>
            <a:endParaRPr lang="en-US" dirty="0"/>
          </a:p>
          <a:p>
            <a:r>
              <a:rPr lang="en-US" dirty="0"/>
              <a:t>Attackers can change code that is on the wire</a:t>
            </a:r>
          </a:p>
          <a:p>
            <a:endParaRPr lang="en-US" dirty="0"/>
          </a:p>
          <a:p>
            <a:r>
              <a:rPr lang="en-US" dirty="0"/>
              <a:t>… Or look for your code repositories and change code there</a:t>
            </a:r>
          </a:p>
        </p:txBody>
      </p:sp>
      <p:sp>
        <p:nvSpPr>
          <p:cNvPr id="4" name="Slide Number Placeholder 5">
            <a:extLst>
              <a:ext uri="{FF2B5EF4-FFF2-40B4-BE49-F238E27FC236}">
                <a16:creationId xmlns:a16="http://schemas.microsoft.com/office/drawing/2014/main" id="{56B056C6-9916-44B6-AABC-EE5DA8E2559B}"/>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10</a:t>
            </a:fld>
            <a:endParaRPr lang="en-US" sz="1600" dirty="0"/>
          </a:p>
        </p:txBody>
      </p:sp>
    </p:spTree>
    <p:extLst>
      <p:ext uri="{BB962C8B-B14F-4D97-AF65-F5344CB8AC3E}">
        <p14:creationId xmlns:p14="http://schemas.microsoft.com/office/powerpoint/2010/main" val="2218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Encrypt</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endParaRPr lang="en-US" dirty="0"/>
          </a:p>
          <a:p>
            <a:r>
              <a:rPr lang="en-US" dirty="0"/>
              <a:t>Encrypt everything. Assume Breach.</a:t>
            </a:r>
          </a:p>
          <a:p>
            <a:endParaRPr lang="en-US" dirty="0"/>
          </a:p>
          <a:p>
            <a:r>
              <a:rPr lang="en-US" dirty="0"/>
              <a:t>Call to arms:</a:t>
            </a:r>
          </a:p>
          <a:p>
            <a:pPr lvl="2"/>
            <a:r>
              <a:rPr lang="en-US" dirty="0"/>
              <a:t>Encrypt USB Keyboard data</a:t>
            </a:r>
          </a:p>
          <a:p>
            <a:pPr lvl="2"/>
            <a:r>
              <a:rPr lang="en-US" dirty="0"/>
              <a:t>Encrypt PC to Video Data</a:t>
            </a:r>
          </a:p>
          <a:p>
            <a:pPr lvl="2"/>
            <a:r>
              <a:rPr lang="en-US" dirty="0"/>
              <a:t>Encrypt USB drive data</a:t>
            </a:r>
          </a:p>
          <a:p>
            <a:pPr lvl="2"/>
            <a:r>
              <a:rPr lang="en-US" dirty="0"/>
              <a:t>USB link data / protocol</a:t>
            </a:r>
          </a:p>
          <a:p>
            <a:pPr lvl="2"/>
            <a:r>
              <a:rPr lang="en-US" dirty="0"/>
              <a:t>Encrypt ALL network traffic that you can</a:t>
            </a:r>
          </a:p>
          <a:p>
            <a:pPr lvl="2"/>
            <a:r>
              <a:rPr lang="en-US" dirty="0"/>
              <a:t>Encrypt &lt;everything&gt; …</a:t>
            </a:r>
          </a:p>
          <a:p>
            <a:endParaRPr lang="en-US" dirty="0"/>
          </a:p>
          <a:p>
            <a:pPr marL="0" indent="0">
              <a:buNone/>
            </a:pPr>
            <a:r>
              <a:rPr lang="en-US" dirty="0"/>
              <a:t>… You are thinking “Easy to say … But implementing not so much …”</a:t>
            </a:r>
          </a:p>
          <a:p>
            <a:pPr marL="0" indent="0">
              <a:buNone/>
            </a:pPr>
            <a:r>
              <a:rPr lang="en-US" dirty="0"/>
              <a:t>		True</a:t>
            </a:r>
          </a:p>
        </p:txBody>
      </p:sp>
      <p:sp>
        <p:nvSpPr>
          <p:cNvPr id="4" name="Slide Number Placeholder 5">
            <a:extLst>
              <a:ext uri="{FF2B5EF4-FFF2-40B4-BE49-F238E27FC236}">
                <a16:creationId xmlns:a16="http://schemas.microsoft.com/office/drawing/2014/main" id="{C0C2E873-03CA-46B2-ACE3-6755894A682F}"/>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11</a:t>
            </a:fld>
            <a:endParaRPr lang="en-US" sz="1600" dirty="0"/>
          </a:p>
        </p:txBody>
      </p:sp>
    </p:spTree>
    <p:extLst>
      <p:ext uri="{BB962C8B-B14F-4D97-AF65-F5344CB8AC3E}">
        <p14:creationId xmlns:p14="http://schemas.microsoft.com/office/powerpoint/2010/main" val="44734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Dump the traffic on your USB</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pPr marL="0" indent="0">
              <a:buNone/>
            </a:pPr>
            <a:r>
              <a:rPr lang="en-US" sz="3200" dirty="0"/>
              <a:t>You can dump your USB traffic easily using Wireshark</a:t>
            </a:r>
          </a:p>
          <a:p>
            <a:endParaRPr lang="en-US" sz="3200" dirty="0"/>
          </a:p>
          <a:p>
            <a:endParaRPr lang="en-US" sz="3200" dirty="0"/>
          </a:p>
          <a:p>
            <a:pPr marL="1828800" lvl="4" indent="0">
              <a:buNone/>
            </a:pPr>
            <a:endParaRPr lang="en-US" sz="3200" dirty="0"/>
          </a:p>
          <a:p>
            <a:pPr marL="1828800" lvl="4" indent="0">
              <a:buNone/>
            </a:pPr>
            <a:endParaRPr lang="en-US" sz="3200" dirty="0"/>
          </a:p>
          <a:p>
            <a:pPr marL="1828800" lvl="4" indent="0">
              <a:buNone/>
            </a:pPr>
            <a:endParaRPr lang="en-US" sz="3200" dirty="0"/>
          </a:p>
          <a:p>
            <a:pPr marL="1828800" lvl="4" indent="0">
              <a:buNone/>
            </a:pPr>
            <a:endParaRPr lang="en-US" sz="3200" dirty="0"/>
          </a:p>
          <a:p>
            <a:pPr marL="0" indent="0">
              <a:buNone/>
            </a:pPr>
            <a:r>
              <a:rPr lang="en-US" sz="1800" dirty="0"/>
              <a:t>And you can see per the dump and</a:t>
            </a:r>
          </a:p>
          <a:p>
            <a:pPr marL="0" indent="0">
              <a:buNone/>
            </a:pPr>
            <a:r>
              <a:rPr lang="en-US" sz="1800" dirty="0"/>
              <a:t>             the USB HID usage table that</a:t>
            </a:r>
          </a:p>
          <a:p>
            <a:pPr marL="0" indent="0">
              <a:buNone/>
            </a:pPr>
            <a:r>
              <a:rPr lang="en-US" sz="1800" dirty="0"/>
              <a:t>                                      I typed an “a”</a:t>
            </a:r>
          </a:p>
          <a:p>
            <a:pPr marL="0" indent="0">
              <a:buNone/>
            </a:pPr>
            <a:endParaRPr lang="en-US" sz="1800" dirty="0"/>
          </a:p>
        </p:txBody>
      </p:sp>
      <p:pic>
        <p:nvPicPr>
          <p:cNvPr id="4" name="Picture 3">
            <a:extLst>
              <a:ext uri="{FF2B5EF4-FFF2-40B4-BE49-F238E27FC236}">
                <a16:creationId xmlns:a16="http://schemas.microsoft.com/office/drawing/2014/main" id="{20D05404-322D-4D6B-97AA-528E3A7D897D}"/>
              </a:ext>
            </a:extLst>
          </p:cNvPr>
          <p:cNvPicPr>
            <a:picLocks noChangeAspect="1"/>
          </p:cNvPicPr>
          <p:nvPr/>
        </p:nvPicPr>
        <p:blipFill>
          <a:blip r:embed="rId4"/>
          <a:stretch>
            <a:fillRect/>
          </a:stretch>
        </p:blipFill>
        <p:spPr>
          <a:xfrm>
            <a:off x="1134319" y="2092297"/>
            <a:ext cx="3451124" cy="2673406"/>
          </a:xfrm>
          <a:prstGeom prst="rect">
            <a:avLst/>
          </a:prstGeom>
        </p:spPr>
      </p:pic>
      <p:pic>
        <p:nvPicPr>
          <p:cNvPr id="5" name="Picture 4">
            <a:extLst>
              <a:ext uri="{FF2B5EF4-FFF2-40B4-BE49-F238E27FC236}">
                <a16:creationId xmlns:a16="http://schemas.microsoft.com/office/drawing/2014/main" id="{6D88C9C0-4669-479E-A910-815CA2678BC6}"/>
              </a:ext>
            </a:extLst>
          </p:cNvPr>
          <p:cNvPicPr>
            <a:picLocks noChangeAspect="1"/>
          </p:cNvPicPr>
          <p:nvPr/>
        </p:nvPicPr>
        <p:blipFill>
          <a:blip r:embed="rId5"/>
          <a:stretch>
            <a:fillRect/>
          </a:stretch>
        </p:blipFill>
        <p:spPr>
          <a:xfrm>
            <a:off x="5173884" y="2501501"/>
            <a:ext cx="7018116" cy="3739873"/>
          </a:xfrm>
          <a:prstGeom prst="rect">
            <a:avLst/>
          </a:prstGeom>
        </p:spPr>
      </p:pic>
      <p:graphicFrame>
        <p:nvGraphicFramePr>
          <p:cNvPr id="7" name="Object 6">
            <a:extLst>
              <a:ext uri="{FF2B5EF4-FFF2-40B4-BE49-F238E27FC236}">
                <a16:creationId xmlns:a16="http://schemas.microsoft.com/office/drawing/2014/main" id="{999DB8CB-BADD-4506-904A-85885F6A01F6}"/>
              </a:ext>
            </a:extLst>
          </p:cNvPr>
          <p:cNvGraphicFramePr>
            <a:graphicFrameLocks noChangeAspect="1"/>
          </p:cNvGraphicFramePr>
          <p:nvPr>
            <p:extLst>
              <p:ext uri="{D42A27DB-BD31-4B8C-83A1-F6EECF244321}">
                <p14:modId xmlns:p14="http://schemas.microsoft.com/office/powerpoint/2010/main" val="4023797095"/>
              </p:ext>
            </p:extLst>
          </p:nvPr>
        </p:nvGraphicFramePr>
        <p:xfrm>
          <a:off x="8929908" y="5480652"/>
          <a:ext cx="827088" cy="444500"/>
        </p:xfrm>
        <a:graphic>
          <a:graphicData uri="http://schemas.openxmlformats.org/presentationml/2006/ole">
            <mc:AlternateContent xmlns:mc="http://schemas.openxmlformats.org/markup-compatibility/2006">
              <mc:Choice xmlns:v="urn:schemas-microsoft-com:vml" Requires="v">
                <p:oleObj spid="_x0000_s1059" name="Packager Shell Object" showAsIcon="1" r:id="rId6" imgW="827640" imgH="444600" progId="Package">
                  <p:embed/>
                </p:oleObj>
              </mc:Choice>
              <mc:Fallback>
                <p:oleObj name="Packager Shell Object" showAsIcon="1" r:id="rId6" imgW="827640" imgH="444600" progId="Package">
                  <p:embed/>
                  <p:pic>
                    <p:nvPicPr>
                      <p:cNvPr id="0" name=""/>
                      <p:cNvPicPr/>
                      <p:nvPr/>
                    </p:nvPicPr>
                    <p:blipFill>
                      <a:blip r:embed="rId7"/>
                      <a:stretch>
                        <a:fillRect/>
                      </a:stretch>
                    </p:blipFill>
                    <p:spPr>
                      <a:xfrm>
                        <a:off x="8929908" y="5480652"/>
                        <a:ext cx="827088" cy="444500"/>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5A4508E1-D959-4B60-91FD-DA750DC33705}"/>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12</a:t>
            </a:fld>
            <a:endParaRPr lang="en-US" sz="1600" dirty="0"/>
          </a:p>
        </p:txBody>
      </p:sp>
    </p:spTree>
    <p:extLst>
      <p:ext uri="{BB962C8B-B14F-4D97-AF65-F5344CB8AC3E}">
        <p14:creationId xmlns:p14="http://schemas.microsoft.com/office/powerpoint/2010/main" val="245468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Rolling your own encryption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endParaRPr lang="en-US" dirty="0"/>
          </a:p>
          <a:p>
            <a:pPr marL="0" indent="0">
              <a:buNone/>
            </a:pPr>
            <a:endParaRPr lang="en-US" sz="3200" dirty="0"/>
          </a:p>
          <a:p>
            <a:pPr marL="0" indent="0">
              <a:buNone/>
            </a:pPr>
            <a:endParaRPr lang="en-US" sz="3200" dirty="0"/>
          </a:p>
          <a:p>
            <a:pPr marL="0" indent="0" algn="ctr">
              <a:buNone/>
            </a:pPr>
            <a:r>
              <a:rPr lang="en-US" sz="3200" dirty="0"/>
              <a:t>Steps for creating your own encryption protocol</a:t>
            </a:r>
          </a:p>
        </p:txBody>
      </p:sp>
      <p:sp>
        <p:nvSpPr>
          <p:cNvPr id="4" name="Slide Number Placeholder 5">
            <a:extLst>
              <a:ext uri="{FF2B5EF4-FFF2-40B4-BE49-F238E27FC236}">
                <a16:creationId xmlns:a16="http://schemas.microsoft.com/office/drawing/2014/main" id="{C7D3DCA0-CB74-4D04-80B9-B0ED43E88DCE}"/>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13</a:t>
            </a:fld>
            <a:endParaRPr lang="en-US" sz="1600" dirty="0"/>
          </a:p>
        </p:txBody>
      </p:sp>
    </p:spTree>
    <p:extLst>
      <p:ext uri="{BB962C8B-B14F-4D97-AF65-F5344CB8AC3E}">
        <p14:creationId xmlns:p14="http://schemas.microsoft.com/office/powerpoint/2010/main" val="218164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Rolling your own encryption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endParaRPr lang="en-US" dirty="0"/>
          </a:p>
          <a:p>
            <a:pPr marL="0" indent="0">
              <a:buNone/>
            </a:pPr>
            <a:endParaRPr lang="en-US" sz="3200" dirty="0"/>
          </a:p>
          <a:p>
            <a:pPr marL="0" indent="0">
              <a:buNone/>
            </a:pPr>
            <a:endParaRPr lang="en-US" sz="3200" dirty="0"/>
          </a:p>
          <a:p>
            <a:pPr marL="0" indent="0">
              <a:buNone/>
            </a:pPr>
            <a:r>
              <a:rPr lang="en-US" sz="3200" dirty="0"/>
              <a:t>	Rule #1:</a:t>
            </a:r>
          </a:p>
          <a:p>
            <a:pPr marL="0" indent="0">
              <a:buNone/>
            </a:pPr>
            <a:r>
              <a:rPr lang="en-US" sz="3200" dirty="0"/>
              <a:t>	Don’t</a:t>
            </a:r>
          </a:p>
        </p:txBody>
      </p:sp>
      <p:sp>
        <p:nvSpPr>
          <p:cNvPr id="4" name="Slide Number Placeholder 5">
            <a:extLst>
              <a:ext uri="{FF2B5EF4-FFF2-40B4-BE49-F238E27FC236}">
                <a16:creationId xmlns:a16="http://schemas.microsoft.com/office/drawing/2014/main" id="{DBCD2832-7A74-4ABA-9547-5F554D7A72A7}"/>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14</a:t>
            </a:fld>
            <a:endParaRPr lang="en-US" sz="1600" dirty="0"/>
          </a:p>
        </p:txBody>
      </p:sp>
    </p:spTree>
    <p:extLst>
      <p:ext uri="{BB962C8B-B14F-4D97-AF65-F5344CB8AC3E}">
        <p14:creationId xmlns:p14="http://schemas.microsoft.com/office/powerpoint/2010/main" val="213645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Rolling your own encryption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367990" y="1606142"/>
            <a:ext cx="11630721" cy="4938743"/>
          </a:xfrm>
        </p:spPr>
        <p:txBody>
          <a:bodyPr>
            <a:normAutofit/>
          </a:bodyPr>
          <a:lstStyle/>
          <a:p>
            <a:endParaRPr lang="en-US" dirty="0"/>
          </a:p>
          <a:p>
            <a:pPr marL="0" indent="0">
              <a:buNone/>
            </a:pPr>
            <a:endParaRPr lang="en-US" sz="3200" dirty="0"/>
          </a:p>
          <a:p>
            <a:pPr marL="0" indent="0">
              <a:buNone/>
            </a:pPr>
            <a:r>
              <a:rPr lang="en-US" sz="3200" dirty="0"/>
              <a:t>	Rule #2:</a:t>
            </a:r>
          </a:p>
          <a:p>
            <a:pPr marL="0" indent="0">
              <a:buNone/>
            </a:pPr>
            <a:r>
              <a:rPr lang="en-US" sz="3200" dirty="0"/>
              <a:t>	Seriously … Don’t.</a:t>
            </a:r>
          </a:p>
          <a:p>
            <a:pPr marL="0" indent="0">
              <a:buNone/>
            </a:pPr>
            <a:r>
              <a:rPr lang="en-US" sz="3200" dirty="0"/>
              <a:t>	Use an encryption method that has been</a:t>
            </a:r>
          </a:p>
          <a:p>
            <a:pPr marL="0" indent="0">
              <a:buNone/>
            </a:pPr>
            <a:r>
              <a:rPr lang="en-US" sz="3200" dirty="0"/>
              <a:t>	vetted by the encryption experts …</a:t>
            </a:r>
          </a:p>
          <a:p>
            <a:pPr marL="0" indent="0">
              <a:buNone/>
            </a:pPr>
            <a:r>
              <a:rPr lang="en-US" sz="3200" dirty="0"/>
              <a:t>	</a:t>
            </a:r>
          </a:p>
          <a:p>
            <a:pPr marL="0" indent="0">
              <a:buNone/>
            </a:pPr>
            <a:r>
              <a:rPr lang="en-US" sz="3200" dirty="0"/>
              <a:t>Know the “limits (how secure) the method you choose is even if vetted by experts</a:t>
            </a:r>
          </a:p>
        </p:txBody>
      </p:sp>
      <p:sp>
        <p:nvSpPr>
          <p:cNvPr id="4" name="Slide Number Placeholder 5">
            <a:extLst>
              <a:ext uri="{FF2B5EF4-FFF2-40B4-BE49-F238E27FC236}">
                <a16:creationId xmlns:a16="http://schemas.microsoft.com/office/drawing/2014/main" id="{4BCE5509-BD04-4229-AF48-79BB744240F6}"/>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15</a:t>
            </a:fld>
            <a:endParaRPr lang="en-US" sz="1600" dirty="0"/>
          </a:p>
        </p:txBody>
      </p:sp>
    </p:spTree>
    <p:extLst>
      <p:ext uri="{BB962C8B-B14F-4D97-AF65-F5344CB8AC3E}">
        <p14:creationId xmlns:p14="http://schemas.microsoft.com/office/powerpoint/2010/main" val="62978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Rolling your own encryption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563138" y="1606142"/>
            <a:ext cx="10943062" cy="4938743"/>
          </a:xfrm>
        </p:spPr>
        <p:txBody>
          <a:bodyPr>
            <a:normAutofit/>
          </a:bodyPr>
          <a:lstStyle/>
          <a:p>
            <a:endParaRPr lang="en-US" dirty="0"/>
          </a:p>
          <a:p>
            <a:pPr marL="0" indent="0">
              <a:buNone/>
            </a:pPr>
            <a:endParaRPr lang="en-US" sz="3200" dirty="0"/>
          </a:p>
          <a:p>
            <a:pPr marL="0" indent="0">
              <a:buNone/>
            </a:pPr>
            <a:endParaRPr lang="en-US" sz="3200" dirty="0"/>
          </a:p>
          <a:p>
            <a:pPr marL="0" indent="0">
              <a:buNone/>
            </a:pPr>
            <a:r>
              <a:rPr lang="en-US" sz="3200" dirty="0"/>
              <a:t>	Rule #3:</a:t>
            </a:r>
          </a:p>
          <a:p>
            <a:pPr marL="0" indent="0">
              <a:buNone/>
            </a:pPr>
            <a:r>
              <a:rPr lang="en-US" sz="3200" dirty="0"/>
              <a:t>	Assuming you ignore Rule #1 and #2 for your</a:t>
            </a:r>
          </a:p>
          <a:p>
            <a:pPr marL="0" indent="0">
              <a:buNone/>
            </a:pPr>
            <a:r>
              <a:rPr lang="en-US" sz="3200" dirty="0"/>
              <a:t>	own reasons, get your “Super </a:t>
            </a:r>
            <a:r>
              <a:rPr lang="en-US" sz="3200" dirty="0" err="1"/>
              <a:t>Dooper</a:t>
            </a:r>
            <a:r>
              <a:rPr lang="en-US" sz="3200" dirty="0"/>
              <a:t> algorithm”</a:t>
            </a:r>
          </a:p>
          <a:p>
            <a:pPr marL="0" indent="0">
              <a:buNone/>
            </a:pPr>
            <a:r>
              <a:rPr lang="en-US" sz="3200" dirty="0"/>
              <a:t>	vetted by an expert who will tell you all the holes</a:t>
            </a:r>
          </a:p>
        </p:txBody>
      </p:sp>
      <p:sp>
        <p:nvSpPr>
          <p:cNvPr id="4" name="Slide Number Placeholder 5">
            <a:extLst>
              <a:ext uri="{FF2B5EF4-FFF2-40B4-BE49-F238E27FC236}">
                <a16:creationId xmlns:a16="http://schemas.microsoft.com/office/drawing/2014/main" id="{6075E8C0-AFB1-4FB9-894E-A7605A16684B}"/>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16</a:t>
            </a:fld>
            <a:endParaRPr lang="en-US" sz="1600" dirty="0"/>
          </a:p>
        </p:txBody>
      </p:sp>
    </p:spTree>
    <p:extLst>
      <p:ext uri="{BB962C8B-B14F-4D97-AF65-F5344CB8AC3E}">
        <p14:creationId xmlns:p14="http://schemas.microsoft.com/office/powerpoint/2010/main" val="377586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 And I rolled my own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563137" y="1271605"/>
            <a:ext cx="11223701" cy="5273280"/>
          </a:xfrm>
        </p:spPr>
        <p:txBody>
          <a:bodyPr>
            <a:normAutofit/>
          </a:bodyPr>
          <a:lstStyle/>
          <a:p>
            <a:endParaRPr lang="en-US" dirty="0"/>
          </a:p>
          <a:p>
            <a:r>
              <a:rPr lang="en-US" dirty="0"/>
              <a:t>For a different project implemented a simple peer-to-peer text chat, encrypted</a:t>
            </a:r>
          </a:p>
          <a:p>
            <a:endParaRPr lang="en-US" dirty="0"/>
          </a:p>
          <a:p>
            <a:r>
              <a:rPr lang="en-US" dirty="0"/>
              <a:t>Devised own encryption as opposed to implementing something like ECC:</a:t>
            </a:r>
          </a:p>
          <a:p>
            <a:pPr marL="2743200" lvl="6" indent="0">
              <a:buNone/>
            </a:pPr>
            <a:r>
              <a:rPr lang="en-US" sz="1100" dirty="0"/>
              <a:t>https://en.wikipedia.org/wiki/Elliptic-curve_cryptography</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2AEC3C0-7D2D-42A1-AD6D-27D6D7B3FEE1}"/>
              </a:ext>
            </a:extLst>
          </p:cNvPr>
          <p:cNvPicPr>
            <a:picLocks noChangeAspect="1"/>
          </p:cNvPicPr>
          <p:nvPr/>
        </p:nvPicPr>
        <p:blipFill>
          <a:blip r:embed="rId3"/>
          <a:stretch>
            <a:fillRect/>
          </a:stretch>
        </p:blipFill>
        <p:spPr>
          <a:xfrm>
            <a:off x="1014876" y="3166580"/>
            <a:ext cx="9515475" cy="2333625"/>
          </a:xfrm>
          <a:prstGeom prst="rect">
            <a:avLst/>
          </a:prstGeom>
        </p:spPr>
      </p:pic>
      <p:sp>
        <p:nvSpPr>
          <p:cNvPr id="5" name="Slide Number Placeholder 5">
            <a:extLst>
              <a:ext uri="{FF2B5EF4-FFF2-40B4-BE49-F238E27FC236}">
                <a16:creationId xmlns:a16="http://schemas.microsoft.com/office/drawing/2014/main" id="{0B218C9C-9C0F-492C-96D0-D202CF689601}"/>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17</a:t>
            </a:fld>
            <a:endParaRPr lang="en-US" sz="1600" dirty="0"/>
          </a:p>
        </p:txBody>
      </p:sp>
    </p:spTree>
    <p:extLst>
      <p:ext uri="{BB962C8B-B14F-4D97-AF65-F5344CB8AC3E}">
        <p14:creationId xmlns:p14="http://schemas.microsoft.com/office/powerpoint/2010/main" val="227643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Captain Janeway's Encryption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r>
              <a:rPr lang="en-US" dirty="0"/>
              <a:t>Simple to implement, just one function </a:t>
            </a:r>
            <a:r>
              <a:rPr lang="en-US" dirty="0">
                <a:sym typeface="Wingdings" panose="05000000000000000000" pitchFamily="2" charset="2"/>
              </a:rPr>
              <a:t> The Random Number generator</a:t>
            </a:r>
            <a:r>
              <a:rPr lang="en-US" dirty="0"/>
              <a:t>:</a:t>
            </a:r>
          </a:p>
          <a:p>
            <a:pPr marL="1371600" lvl="3" indent="0">
              <a:buNone/>
            </a:pPr>
            <a:r>
              <a:rPr lang="en-US" dirty="0" err="1"/>
              <a:t>Random_number</a:t>
            </a:r>
            <a:r>
              <a:rPr lang="en-US" dirty="0"/>
              <a:t> = new Random(seed)</a:t>
            </a:r>
          </a:p>
          <a:p>
            <a:pPr marL="1371600" lvl="3" indent="0">
              <a:buNone/>
            </a:pPr>
            <a:r>
              <a:rPr lang="en-US" dirty="0" err="1"/>
              <a:t>Random_number</a:t>
            </a:r>
            <a:r>
              <a:rPr lang="en-US" dirty="0"/>
              <a:t> = </a:t>
            </a:r>
            <a:r>
              <a:rPr lang="en-US" dirty="0" err="1"/>
              <a:t>Random_number.Next</a:t>
            </a:r>
            <a:r>
              <a:rPr lang="en-US" dirty="0"/>
              <a:t>(x, y)</a:t>
            </a:r>
          </a:p>
          <a:p>
            <a:pPr marL="457200" indent="-457200">
              <a:buFont typeface="+mj-lt"/>
              <a:buAutoNum type="arabicPeriod"/>
            </a:pPr>
            <a:r>
              <a:rPr lang="en-US" dirty="0"/>
              <a:t>Choose the seed, MUST be same seed for both peers</a:t>
            </a:r>
          </a:p>
          <a:p>
            <a:pPr marL="457200" indent="-457200">
              <a:buFont typeface="+mj-lt"/>
              <a:buAutoNum type="arabicPeriod"/>
            </a:pPr>
            <a:r>
              <a:rPr lang="en-US" dirty="0"/>
              <a:t>Since this is a Pseudo Random Number Generator you keep BOTH Client and Server PNRG’s in sync and it MUST be the SAME PNRG algorithm</a:t>
            </a:r>
          </a:p>
          <a:p>
            <a:pPr marL="457200" indent="-457200">
              <a:buFont typeface="+mj-lt"/>
              <a:buAutoNum type="arabicPeriod"/>
            </a:pPr>
            <a:r>
              <a:rPr lang="en-US" dirty="0"/>
              <a:t>Choose length of character string for this encrypted character</a:t>
            </a:r>
          </a:p>
          <a:p>
            <a:pPr marL="457200" indent="-457200">
              <a:buFont typeface="+mj-lt"/>
              <a:buAutoNum type="arabicPeriod"/>
            </a:pPr>
            <a:r>
              <a:rPr lang="en-US" dirty="0"/>
              <a:t>Choose position to put your character based on number from “Step 3.”</a:t>
            </a:r>
          </a:p>
          <a:p>
            <a:pPr marL="457200" indent="-457200">
              <a:buFont typeface="+mj-lt"/>
              <a:buAutoNum type="arabicPeriod"/>
            </a:pPr>
            <a:r>
              <a:rPr lang="en-US" dirty="0"/>
              <a:t>Generate random characters for all other positions</a:t>
            </a:r>
          </a:p>
          <a:p>
            <a:pPr marL="457200" indent="-457200">
              <a:buFont typeface="+mj-lt"/>
              <a:buAutoNum type="arabicPeriod"/>
            </a:pPr>
            <a:r>
              <a:rPr lang="en-US" dirty="0"/>
              <a:t>Repeat steps 3 through 5 for each character you want to send</a:t>
            </a:r>
          </a:p>
          <a:p>
            <a:pPr marL="457200" indent="-457200">
              <a:buFont typeface="+mj-lt"/>
              <a:buAutoNum type="arabicPeriod"/>
            </a:pPr>
            <a:r>
              <a:rPr lang="en-US" dirty="0"/>
              <a:t>Append these strings into one string and then send</a:t>
            </a:r>
          </a:p>
          <a:p>
            <a:pPr marL="0" indent="0">
              <a:buNone/>
            </a:pPr>
            <a:r>
              <a:rPr lang="en-US" dirty="0"/>
              <a:t>	… Example is on the next page …</a:t>
            </a:r>
          </a:p>
        </p:txBody>
      </p:sp>
      <p:sp>
        <p:nvSpPr>
          <p:cNvPr id="4" name="Slide Number Placeholder 5">
            <a:extLst>
              <a:ext uri="{FF2B5EF4-FFF2-40B4-BE49-F238E27FC236}">
                <a16:creationId xmlns:a16="http://schemas.microsoft.com/office/drawing/2014/main" id="{19A8120B-4308-4906-8005-E025C2B413DE}"/>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18</a:t>
            </a:fld>
            <a:endParaRPr lang="en-US" sz="1600" dirty="0"/>
          </a:p>
        </p:txBody>
      </p:sp>
    </p:spTree>
    <p:extLst>
      <p:ext uri="{BB962C8B-B14F-4D97-AF65-F5344CB8AC3E}">
        <p14:creationId xmlns:p14="http://schemas.microsoft.com/office/powerpoint/2010/main" val="155365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581400" y="0"/>
            <a:ext cx="8610600" cy="1293028"/>
          </a:xfrm>
        </p:spPr>
        <p:txBody>
          <a:bodyPr/>
          <a:lstStyle/>
          <a:p>
            <a:r>
              <a:rPr lang="en-US" cap="none" dirty="0"/>
              <a:t>Capt. J’s Encryption example</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111512" y="892098"/>
            <a:ext cx="11887200" cy="5865541"/>
          </a:xfrm>
        </p:spPr>
        <p:txBody>
          <a:bodyPr>
            <a:normAutofit/>
          </a:bodyPr>
          <a:lstStyle/>
          <a:p>
            <a:r>
              <a:rPr lang="en-US" sz="2000" dirty="0"/>
              <a:t>String to encrypt and send is “Hello World” (original, I know), max random length of 50:</a:t>
            </a:r>
          </a:p>
          <a:p>
            <a:pPr marL="0" indent="0">
              <a:spcBef>
                <a:spcPts val="400"/>
              </a:spcBef>
              <a:buNone/>
            </a:pPr>
            <a:r>
              <a:rPr lang="en-US" sz="1100" dirty="0">
                <a:latin typeface="Consolas" panose="020B0609020204030204" pitchFamily="49" charset="0"/>
              </a:rPr>
              <a:t>Charter position = “i”, Rand1 = “Number of Random Characters”, Rand2 = “Position of ‘encrypted’ charter in Rand 1 string”, String = string generated</a:t>
            </a:r>
          </a:p>
          <a:p>
            <a:pPr marL="0" indent="0">
              <a:spcBef>
                <a:spcPts val="400"/>
              </a:spcBef>
              <a:buNone/>
            </a:pPr>
            <a:r>
              <a:rPr lang="en-US" sz="1100" dirty="0">
                <a:latin typeface="Consolas" panose="020B0609020204030204" pitchFamily="49" charset="0"/>
              </a:rPr>
              <a:t>String to send = “Hello World” (length = 11 characters, Characters 0 through 10)</a:t>
            </a:r>
          </a:p>
          <a:p>
            <a:pPr marL="0" indent="0">
              <a:spcBef>
                <a:spcPts val="400"/>
              </a:spcBef>
              <a:buNone/>
            </a:pPr>
            <a:r>
              <a:rPr lang="en-US" sz="1100" dirty="0">
                <a:latin typeface="Consolas" panose="020B0609020204030204" pitchFamily="49" charset="0"/>
              </a:rPr>
              <a:t>i=0, Rand1 32, Rand2 20,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a:t>
            </a:r>
          </a:p>
          <a:p>
            <a:pPr marL="0" indent="0">
              <a:spcBef>
                <a:spcPts val="400"/>
              </a:spcBef>
              <a:buNone/>
            </a:pPr>
            <a:r>
              <a:rPr lang="en-US" sz="1100" dirty="0">
                <a:latin typeface="Consolas" panose="020B0609020204030204" pitchFamily="49" charset="0"/>
              </a:rPr>
              <a:t>i=1, Rand1 12, Rand2 5,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t>
            </a:r>
          </a:p>
          <a:p>
            <a:pPr marL="0" indent="0">
              <a:spcBef>
                <a:spcPts val="400"/>
              </a:spcBef>
              <a:buNone/>
            </a:pPr>
            <a:r>
              <a:rPr lang="en-US" sz="1100" dirty="0">
                <a:latin typeface="Consolas" panose="020B0609020204030204" pitchFamily="49" charset="0"/>
              </a:rPr>
              <a:t>i=2, Rand1 49, Rand2 40,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a:t>
            </a:r>
          </a:p>
          <a:p>
            <a:pPr marL="0" indent="0">
              <a:spcBef>
                <a:spcPts val="400"/>
              </a:spcBef>
              <a:buNone/>
            </a:pPr>
            <a:r>
              <a:rPr lang="en-US" sz="1100" dirty="0">
                <a:latin typeface="Consolas" panose="020B0609020204030204" pitchFamily="49" charset="0"/>
              </a:rPr>
              <a:t>i=3, Rand1 28, Rand2 13,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a:t>
            </a:r>
          </a:p>
          <a:p>
            <a:pPr marL="0" indent="0">
              <a:spcBef>
                <a:spcPts val="400"/>
              </a:spcBef>
              <a:buNone/>
            </a:pPr>
            <a:r>
              <a:rPr lang="en-US" sz="1100" dirty="0">
                <a:latin typeface="Consolas" panose="020B0609020204030204" pitchFamily="49" charset="0"/>
              </a:rPr>
              <a:t>i=4, Rand1 36, Rand2 32,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f49xBh,xw4rOs/){9n(z{</a:t>
            </a:r>
            <a:r>
              <a:rPr lang="en-US" sz="1100" dirty="0" err="1">
                <a:latin typeface="Consolas" panose="020B0609020204030204" pitchFamily="49" charset="0"/>
              </a:rPr>
              <a:t>mbCPKpu</a:t>
            </a:r>
            <a:r>
              <a:rPr lang="en-US" sz="1100" dirty="0">
                <a:latin typeface="Consolas" panose="020B0609020204030204" pitchFamily="49" charset="0"/>
              </a:rPr>
              <a:t>%&gt;m*M2sWJN#YQNK,A7</a:t>
            </a:r>
            <a:r>
              <a:rPr lang="en-US" sz="1100" dirty="0">
                <a:solidFill>
                  <a:srgbClr val="FF0000"/>
                </a:solidFill>
                <a:latin typeface="Consolas" panose="020B0609020204030204" pitchFamily="49" charset="0"/>
              </a:rPr>
              <a:t>o</a:t>
            </a:r>
            <a:r>
              <a:rPr lang="en-US" sz="1100" dirty="0">
                <a:latin typeface="Consolas" panose="020B0609020204030204" pitchFamily="49" charset="0"/>
              </a:rPr>
              <a:t>'Ls&amp;</a:t>
            </a:r>
          </a:p>
          <a:p>
            <a:pPr marL="0" indent="0">
              <a:spcBef>
                <a:spcPts val="400"/>
              </a:spcBef>
              <a:buNone/>
            </a:pPr>
            <a:r>
              <a:rPr lang="en-US" sz="1100" dirty="0">
                <a:latin typeface="Consolas" panose="020B0609020204030204" pitchFamily="49" charset="0"/>
              </a:rPr>
              <a:t>i=5, Rand1 22, Rand2 9,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f49xBh,xw4rOs/){9n(z{</a:t>
            </a:r>
            <a:r>
              <a:rPr lang="en-US" sz="1100" dirty="0" err="1">
                <a:latin typeface="Consolas" panose="020B0609020204030204" pitchFamily="49" charset="0"/>
              </a:rPr>
              <a:t>mbCPKpu</a:t>
            </a:r>
            <a:r>
              <a:rPr lang="en-US" sz="1100" dirty="0">
                <a:latin typeface="Consolas" panose="020B0609020204030204" pitchFamily="49" charset="0"/>
              </a:rPr>
              <a:t>%&gt;m*M2sWJN#YQNK,A7</a:t>
            </a:r>
            <a:r>
              <a:rPr lang="en-US" sz="1100" dirty="0">
                <a:solidFill>
                  <a:srgbClr val="FF0000"/>
                </a:solidFill>
                <a:latin typeface="Consolas" panose="020B0609020204030204" pitchFamily="49" charset="0"/>
              </a:rPr>
              <a:t>o</a:t>
            </a:r>
            <a:r>
              <a:rPr lang="en-US" sz="1100" dirty="0">
                <a:latin typeface="Consolas" panose="020B0609020204030204" pitchFamily="49" charset="0"/>
              </a:rPr>
              <a:t>'Ls&amp;]j7I6|8_</a:t>
            </a:r>
            <a:r>
              <a:rPr lang="en-US" sz="1100" dirty="0">
                <a:highlight>
                  <a:srgbClr val="FFFF00"/>
                </a:highlight>
                <a:latin typeface="Consolas" panose="020B0609020204030204" pitchFamily="49" charset="0"/>
              </a:rPr>
              <a:t> </a:t>
            </a:r>
            <a:r>
              <a:rPr lang="en-US" sz="1100" dirty="0">
                <a:latin typeface="Consolas" panose="020B0609020204030204" pitchFamily="49" charset="0"/>
              </a:rPr>
              <a:t>'!/</a:t>
            </a:r>
            <a:r>
              <a:rPr lang="en-US" sz="1100" dirty="0" err="1">
                <a:latin typeface="Consolas" panose="020B0609020204030204" pitchFamily="49" charset="0"/>
              </a:rPr>
              <a:t>S`h_to;Pik</a:t>
            </a:r>
            <a:endParaRPr lang="en-US" sz="1100" dirty="0">
              <a:latin typeface="Consolas" panose="020B0609020204030204" pitchFamily="49" charset="0"/>
            </a:endParaRPr>
          </a:p>
          <a:p>
            <a:pPr marL="0" indent="0">
              <a:spcBef>
                <a:spcPts val="400"/>
              </a:spcBef>
              <a:buNone/>
            </a:pPr>
            <a:r>
              <a:rPr lang="en-US" sz="1100" dirty="0">
                <a:latin typeface="Consolas" panose="020B0609020204030204" pitchFamily="49" charset="0"/>
              </a:rPr>
              <a:t>i=6, Rand1 24, Rand2 11,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f49xBh,xw4rOs/){9n(z{</a:t>
            </a:r>
            <a:r>
              <a:rPr lang="en-US" sz="1100" dirty="0" err="1">
                <a:latin typeface="Consolas" panose="020B0609020204030204" pitchFamily="49" charset="0"/>
              </a:rPr>
              <a:t>mbCPKpu</a:t>
            </a:r>
            <a:r>
              <a:rPr lang="en-US" sz="1100" dirty="0">
                <a:latin typeface="Consolas" panose="020B0609020204030204" pitchFamily="49" charset="0"/>
              </a:rPr>
              <a:t>%&gt;m*M2sWJN#YQNK,A7</a:t>
            </a:r>
            <a:r>
              <a:rPr lang="en-US" sz="1100" dirty="0">
                <a:solidFill>
                  <a:srgbClr val="FF0000"/>
                </a:solidFill>
                <a:latin typeface="Consolas" panose="020B0609020204030204" pitchFamily="49" charset="0"/>
              </a:rPr>
              <a:t>o</a:t>
            </a:r>
            <a:r>
              <a:rPr lang="en-US" sz="1100" dirty="0">
                <a:latin typeface="Consolas" panose="020B0609020204030204" pitchFamily="49" charset="0"/>
              </a:rPr>
              <a:t>'Ls&amp;]j7I6|8_</a:t>
            </a:r>
            <a:r>
              <a:rPr lang="en-US" sz="1100" dirty="0">
                <a:highlight>
                  <a:srgbClr val="FFFF00"/>
                </a:highlight>
                <a:latin typeface="Consolas" panose="020B0609020204030204" pitchFamily="49" charset="0"/>
              </a:rPr>
              <a:t> </a:t>
            </a:r>
            <a:r>
              <a:rPr lang="en-US" sz="1100" dirty="0">
                <a:latin typeface="Consolas" panose="020B0609020204030204" pitchFamily="49" charset="0"/>
              </a:rPr>
              <a:t>'!/S`h_to;PikMBV"8CD"}t</a:t>
            </a:r>
            <a:r>
              <a:rPr lang="en-US" sz="1100" dirty="0">
                <a:solidFill>
                  <a:srgbClr val="FF0000"/>
                </a:solidFill>
                <a:latin typeface="Consolas" panose="020B0609020204030204" pitchFamily="49" charset="0"/>
              </a:rPr>
              <a:t>W</a:t>
            </a:r>
            <a:r>
              <a:rPr lang="en-US" sz="1100" dirty="0">
                <a:latin typeface="Consolas" panose="020B0609020204030204" pitchFamily="49" charset="0"/>
              </a:rPr>
              <a:t>HK`yIAL6BQO&gt;v</a:t>
            </a:r>
          </a:p>
          <a:p>
            <a:pPr marL="0" indent="0">
              <a:spcBef>
                <a:spcPts val="400"/>
              </a:spcBef>
              <a:buNone/>
            </a:pPr>
            <a:r>
              <a:rPr lang="en-US" sz="1100" dirty="0">
                <a:latin typeface="Consolas" panose="020B0609020204030204" pitchFamily="49" charset="0"/>
              </a:rPr>
              <a:t>i=7, Rand1 22, Rand2 13,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f49xBh,xw4rOs/){9n(z{</a:t>
            </a:r>
            <a:r>
              <a:rPr lang="en-US" sz="1100" dirty="0" err="1">
                <a:latin typeface="Consolas" panose="020B0609020204030204" pitchFamily="49" charset="0"/>
              </a:rPr>
              <a:t>mbCPKpu</a:t>
            </a:r>
            <a:r>
              <a:rPr lang="en-US" sz="1100" dirty="0">
                <a:latin typeface="Consolas" panose="020B0609020204030204" pitchFamily="49" charset="0"/>
              </a:rPr>
              <a:t>%&gt;m*M2sWJN#YQNK,A7</a:t>
            </a:r>
            <a:r>
              <a:rPr lang="en-US" sz="1100" dirty="0">
                <a:solidFill>
                  <a:srgbClr val="FF0000"/>
                </a:solidFill>
                <a:latin typeface="Consolas" panose="020B0609020204030204" pitchFamily="49" charset="0"/>
              </a:rPr>
              <a:t>o</a:t>
            </a:r>
            <a:r>
              <a:rPr lang="en-US" sz="1100" dirty="0">
                <a:latin typeface="Consolas" panose="020B0609020204030204" pitchFamily="49" charset="0"/>
              </a:rPr>
              <a:t>'Ls&amp;]j7I6|8_</a:t>
            </a:r>
            <a:r>
              <a:rPr lang="en-US" sz="1100" dirty="0">
                <a:highlight>
                  <a:srgbClr val="FFFF00"/>
                </a:highlight>
                <a:latin typeface="Consolas" panose="020B0609020204030204" pitchFamily="49" charset="0"/>
              </a:rPr>
              <a:t> </a:t>
            </a:r>
            <a:r>
              <a:rPr lang="en-US" sz="1100" dirty="0">
                <a:latin typeface="Consolas" panose="020B0609020204030204" pitchFamily="49" charset="0"/>
              </a:rPr>
              <a:t>'!/S`h_to;PikMBV"8CD"}t</a:t>
            </a:r>
            <a:r>
              <a:rPr lang="en-US" sz="1100" dirty="0">
                <a:solidFill>
                  <a:srgbClr val="FF0000"/>
                </a:solidFill>
                <a:latin typeface="Consolas" panose="020B0609020204030204" pitchFamily="49" charset="0"/>
              </a:rPr>
              <a:t>W</a:t>
            </a:r>
            <a:r>
              <a:rPr lang="en-US" sz="1100" dirty="0">
                <a:latin typeface="Consolas" panose="020B0609020204030204" pitchFamily="49" charset="0"/>
              </a:rPr>
              <a:t>HK`yIAL6BQO&gt;vV0[WS]W0Ag']</a:t>
            </a:r>
            <a:r>
              <a:rPr lang="en-US" sz="1100" dirty="0">
                <a:solidFill>
                  <a:srgbClr val="FF0000"/>
                </a:solidFill>
                <a:latin typeface="Consolas" panose="020B0609020204030204" pitchFamily="49" charset="0"/>
              </a:rPr>
              <a:t>o</a:t>
            </a:r>
            <a:r>
              <a:rPr lang="en-US" sz="1100" dirty="0">
                <a:latin typeface="Consolas" panose="020B0609020204030204" pitchFamily="49" charset="0"/>
              </a:rPr>
              <a:t>y ;a}0]7&lt;</a:t>
            </a:r>
          </a:p>
          <a:p>
            <a:pPr marL="0" indent="0">
              <a:spcBef>
                <a:spcPts val="400"/>
              </a:spcBef>
              <a:buNone/>
            </a:pPr>
            <a:r>
              <a:rPr lang="en-US" sz="1100" dirty="0">
                <a:latin typeface="Consolas" panose="020B0609020204030204" pitchFamily="49" charset="0"/>
              </a:rPr>
              <a:t>i=8, Rand1 49, Rand2 47,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f49xBh,xw4rOs/){9n(z{</a:t>
            </a:r>
            <a:r>
              <a:rPr lang="en-US" sz="1100" dirty="0" err="1">
                <a:latin typeface="Consolas" panose="020B0609020204030204" pitchFamily="49" charset="0"/>
              </a:rPr>
              <a:t>mbCPKpu</a:t>
            </a:r>
            <a:r>
              <a:rPr lang="en-US" sz="1100" dirty="0">
                <a:latin typeface="Consolas" panose="020B0609020204030204" pitchFamily="49" charset="0"/>
              </a:rPr>
              <a:t>%&gt;m*M2sWJN#YQNK,A7</a:t>
            </a:r>
            <a:r>
              <a:rPr lang="en-US" sz="1100" dirty="0">
                <a:solidFill>
                  <a:srgbClr val="FF0000"/>
                </a:solidFill>
                <a:latin typeface="Consolas" panose="020B0609020204030204" pitchFamily="49" charset="0"/>
              </a:rPr>
              <a:t>o</a:t>
            </a:r>
            <a:r>
              <a:rPr lang="en-US" sz="1100" dirty="0">
                <a:latin typeface="Consolas" panose="020B0609020204030204" pitchFamily="49" charset="0"/>
              </a:rPr>
              <a:t>'Ls&amp;]j7I6|8_</a:t>
            </a:r>
            <a:r>
              <a:rPr lang="en-US" sz="1100" dirty="0">
                <a:highlight>
                  <a:srgbClr val="FFFF00"/>
                </a:highlight>
                <a:latin typeface="Consolas" panose="020B0609020204030204" pitchFamily="49" charset="0"/>
              </a:rPr>
              <a:t> </a:t>
            </a:r>
            <a:r>
              <a:rPr lang="en-US" sz="1100" dirty="0">
                <a:latin typeface="Consolas" panose="020B0609020204030204" pitchFamily="49" charset="0"/>
              </a:rPr>
              <a:t>'!/S`h_to;PikMBV"8CD"}t</a:t>
            </a:r>
            <a:r>
              <a:rPr lang="en-US" sz="1100" dirty="0">
                <a:solidFill>
                  <a:srgbClr val="FF0000"/>
                </a:solidFill>
                <a:latin typeface="Consolas" panose="020B0609020204030204" pitchFamily="49" charset="0"/>
              </a:rPr>
              <a:t>W</a:t>
            </a:r>
            <a:r>
              <a:rPr lang="en-US" sz="1100" dirty="0">
                <a:latin typeface="Consolas" panose="020B0609020204030204" pitchFamily="49" charset="0"/>
              </a:rPr>
              <a:t>HK`yIAL6BQO&gt;vV0[WS]W0Ag']</a:t>
            </a:r>
            <a:r>
              <a:rPr lang="en-US" sz="1100" dirty="0">
                <a:solidFill>
                  <a:srgbClr val="FF0000"/>
                </a:solidFill>
                <a:latin typeface="Consolas" panose="020B0609020204030204" pitchFamily="49" charset="0"/>
              </a:rPr>
              <a:t>o</a:t>
            </a:r>
            <a:r>
              <a:rPr lang="en-US" sz="1100" dirty="0">
                <a:latin typeface="Consolas" panose="020B0609020204030204" pitchFamily="49" charset="0"/>
              </a:rPr>
              <a:t>y ;a}0]7&lt;Ex#SHyw.J,H`3fHI6o;?2AaP5&amp;mP.81:V65]O*.4GX[QQ=</a:t>
            </a:r>
            <a:r>
              <a:rPr lang="en-US" sz="1100" dirty="0">
                <a:solidFill>
                  <a:srgbClr val="FF0000"/>
                </a:solidFill>
                <a:latin typeface="Consolas" panose="020B0609020204030204" pitchFamily="49" charset="0"/>
              </a:rPr>
              <a:t>r</a:t>
            </a:r>
            <a:r>
              <a:rPr lang="en-US" sz="1100" dirty="0">
                <a:latin typeface="Consolas" panose="020B0609020204030204" pitchFamily="49" charset="0"/>
              </a:rPr>
              <a:t>(x</a:t>
            </a:r>
          </a:p>
          <a:p>
            <a:pPr marL="0" indent="0">
              <a:spcBef>
                <a:spcPts val="400"/>
              </a:spcBef>
              <a:buNone/>
            </a:pPr>
            <a:r>
              <a:rPr lang="en-US" sz="1100" dirty="0">
                <a:latin typeface="Consolas" panose="020B0609020204030204" pitchFamily="49" charset="0"/>
              </a:rPr>
              <a:t>i=9, Rand1 28, Rand2 21, String </a:t>
            </a:r>
            <a:r>
              <a:rPr lang="en-US" sz="1100" dirty="0" err="1">
                <a:latin typeface="Consolas" panose="020B0609020204030204" pitchFamily="49" charset="0"/>
              </a:rPr>
              <a:t>pnXI</a:t>
            </a:r>
            <a:r>
              <a:rPr lang="en-US" sz="1100" dirty="0">
                <a:latin typeface="Consolas" panose="020B0609020204030204" pitchFamily="49" charset="0"/>
              </a:rPr>
              <a:t>).K7 o|koL7XP{2</a:t>
            </a:r>
            <a:r>
              <a:rPr lang="en-US" sz="1100" dirty="0">
                <a:solidFill>
                  <a:srgbClr val="FF0000"/>
                </a:solidFill>
                <a:latin typeface="Consolas" panose="020B0609020204030204" pitchFamily="49" charset="0"/>
              </a:rPr>
              <a:t>H</a:t>
            </a:r>
            <a:r>
              <a:rPr lang="en-US" sz="1100" dirty="0">
                <a:latin typeface="Consolas" panose="020B0609020204030204" pitchFamily="49" charset="0"/>
              </a:rPr>
              <a:t>KcGRYe&gt;-</a:t>
            </a:r>
            <a:r>
              <a:rPr lang="en-US" sz="1100" dirty="0" err="1">
                <a:latin typeface="Consolas" panose="020B0609020204030204" pitchFamily="49" charset="0"/>
              </a:rPr>
              <a:t>qw</a:t>
            </a:r>
            <a:r>
              <a:rPr lang="en-US" sz="1100" dirty="0">
                <a:latin typeface="Consolas" panose="020B0609020204030204" pitchFamily="49" charset="0"/>
              </a:rPr>
              <a:t>;;&gt;</a:t>
            </a:r>
            <a:r>
              <a:rPr lang="en-US" sz="1100" dirty="0" err="1">
                <a:latin typeface="Consolas" panose="020B0609020204030204" pitchFamily="49" charset="0"/>
              </a:rPr>
              <a:t>Wnk</a:t>
            </a:r>
            <a:r>
              <a:rPr lang="en-US" sz="1100" dirty="0" err="1">
                <a:solidFill>
                  <a:srgbClr val="FF0000"/>
                </a:solidFill>
                <a:latin typeface="Consolas" panose="020B0609020204030204" pitchFamily="49" charset="0"/>
              </a:rPr>
              <a:t>e</a:t>
            </a:r>
            <a:r>
              <a:rPr lang="en-US" sz="1100" dirty="0">
                <a:latin typeface="Consolas" panose="020B0609020204030204" pitchFamily="49" charset="0"/>
              </a:rPr>
              <a:t>{yT%"72a'1n76D/</a:t>
            </a:r>
            <a:r>
              <a:rPr lang="en-US" sz="1100" dirty="0" err="1">
                <a:latin typeface="Consolas" panose="020B0609020204030204" pitchFamily="49" charset="0"/>
              </a:rPr>
              <a:t>uH</a:t>
            </a:r>
            <a:r>
              <a:rPr lang="en-US" sz="1100" dirty="0">
                <a:latin typeface="Consolas" panose="020B0609020204030204" pitchFamily="49" charset="0"/>
              </a:rPr>
              <a:t>;|</a:t>
            </a:r>
            <a:r>
              <a:rPr lang="en-US" sz="1100" dirty="0" err="1">
                <a:latin typeface="Consolas" panose="020B0609020204030204" pitchFamily="49" charset="0"/>
              </a:rPr>
              <a:t>bh</a:t>
            </a:r>
            <a:r>
              <a:rPr lang="en-US" sz="1100" dirty="0">
                <a:latin typeface="Consolas" panose="020B0609020204030204" pitchFamily="49" charset="0"/>
              </a:rPr>
              <a:t> X=</a:t>
            </a:r>
            <a:r>
              <a:rPr lang="en-US" sz="1100" dirty="0" err="1">
                <a:latin typeface="Consolas" panose="020B0609020204030204" pitchFamily="49" charset="0"/>
              </a:rPr>
              <a:t>uSeEPrGjS</a:t>
            </a:r>
            <a:r>
              <a:rPr lang="en-US" sz="1100" dirty="0">
                <a:latin typeface="Consolas" panose="020B0609020204030204" pitchFamily="49" charset="0"/>
              </a:rPr>
              <a:t>!\F`/@</a:t>
            </a:r>
            <a:r>
              <a:rPr lang="en-US" sz="1100" dirty="0" err="1">
                <a:latin typeface="Consolas" panose="020B0609020204030204" pitchFamily="49" charset="0"/>
              </a:rPr>
              <a:t>Zw</a:t>
            </a:r>
            <a:r>
              <a:rPr lang="en-US" sz="1100" dirty="0">
                <a:latin typeface="Consolas" panose="020B0609020204030204" pitchFamily="49" charset="0"/>
              </a:rPr>
              <a:t>[%_)#</a:t>
            </a:r>
            <a:r>
              <a:rPr lang="en-US" sz="1100" dirty="0">
                <a:solidFill>
                  <a:srgbClr val="FF0000"/>
                </a:solidFill>
                <a:latin typeface="Consolas" panose="020B0609020204030204" pitchFamily="49" charset="0"/>
              </a:rPr>
              <a:t>l</a:t>
            </a:r>
            <a:r>
              <a:rPr lang="en-US" sz="1100" dirty="0">
                <a:latin typeface="Consolas" panose="020B0609020204030204" pitchFamily="49" charset="0"/>
              </a:rPr>
              <a:t>$p6G.Rl90b?\7G03h#b5e</a:t>
            </a:r>
            <a:r>
              <a:rPr lang="en-US" sz="1100" dirty="0">
                <a:solidFill>
                  <a:srgbClr val="FF0000"/>
                </a:solidFill>
                <a:latin typeface="Consolas" panose="020B0609020204030204" pitchFamily="49" charset="0"/>
              </a:rPr>
              <a:t>l</a:t>
            </a:r>
            <a:r>
              <a:rPr lang="en-US" sz="1100" dirty="0">
                <a:latin typeface="Consolas" panose="020B0609020204030204" pitchFamily="49" charset="0"/>
              </a:rPr>
              <a:t>f49xBh,xw4rOs/){9n(z{</a:t>
            </a:r>
            <a:r>
              <a:rPr lang="en-US" sz="1100" dirty="0" err="1">
                <a:latin typeface="Consolas" panose="020B0609020204030204" pitchFamily="49" charset="0"/>
              </a:rPr>
              <a:t>mbCPKpu</a:t>
            </a:r>
            <a:r>
              <a:rPr lang="en-US" sz="1100" dirty="0">
                <a:latin typeface="Consolas" panose="020B0609020204030204" pitchFamily="49" charset="0"/>
              </a:rPr>
              <a:t>%&gt;m*M2sWJN#YQNK,A7</a:t>
            </a:r>
            <a:r>
              <a:rPr lang="en-US" sz="1100" dirty="0">
                <a:solidFill>
                  <a:srgbClr val="FF0000"/>
                </a:solidFill>
                <a:latin typeface="Consolas" panose="020B0609020204030204" pitchFamily="49" charset="0"/>
              </a:rPr>
              <a:t>o</a:t>
            </a:r>
            <a:r>
              <a:rPr lang="en-US" sz="1100" dirty="0">
                <a:latin typeface="Consolas" panose="020B0609020204030204" pitchFamily="49" charset="0"/>
              </a:rPr>
              <a:t>'Ls&amp;]j7I6|8_</a:t>
            </a:r>
            <a:r>
              <a:rPr lang="en-US" sz="1100" dirty="0">
                <a:highlight>
                  <a:srgbClr val="FFFF00"/>
                </a:highlight>
                <a:latin typeface="Consolas" panose="020B0609020204030204" pitchFamily="49" charset="0"/>
              </a:rPr>
              <a:t> </a:t>
            </a:r>
            <a:r>
              <a:rPr lang="en-US" sz="1100" dirty="0">
                <a:latin typeface="Consolas" panose="020B0609020204030204" pitchFamily="49" charset="0"/>
              </a:rPr>
              <a:t>'!/S`h_to;PikMBV"8CD"}t</a:t>
            </a:r>
            <a:r>
              <a:rPr lang="en-US" sz="1100" dirty="0">
                <a:solidFill>
                  <a:srgbClr val="FF0000"/>
                </a:solidFill>
                <a:latin typeface="Consolas" panose="020B0609020204030204" pitchFamily="49" charset="0"/>
              </a:rPr>
              <a:t>W</a:t>
            </a:r>
            <a:r>
              <a:rPr lang="en-US" sz="1100" dirty="0">
                <a:latin typeface="Consolas" panose="020B0609020204030204" pitchFamily="49" charset="0"/>
              </a:rPr>
              <a:t>HK`yIAL6BQO&gt;vV0[WS]W0Ag']</a:t>
            </a:r>
            <a:r>
              <a:rPr lang="en-US" sz="1100" dirty="0">
                <a:solidFill>
                  <a:srgbClr val="FF0000"/>
                </a:solidFill>
                <a:latin typeface="Consolas" panose="020B0609020204030204" pitchFamily="49" charset="0"/>
              </a:rPr>
              <a:t>o</a:t>
            </a:r>
            <a:r>
              <a:rPr lang="en-US" sz="1100" dirty="0">
                <a:latin typeface="Consolas" panose="020B0609020204030204" pitchFamily="49" charset="0"/>
              </a:rPr>
              <a:t>y ;a}0]7&lt;Ex#SHyw.J,H`3fHI6o;?2AaP5&amp;mP.81:V65]O*.4GX[QQ=</a:t>
            </a:r>
            <a:r>
              <a:rPr lang="en-US" sz="1100" dirty="0">
                <a:solidFill>
                  <a:srgbClr val="FF0000"/>
                </a:solidFill>
                <a:latin typeface="Consolas" panose="020B0609020204030204" pitchFamily="49" charset="0"/>
              </a:rPr>
              <a:t>r</a:t>
            </a:r>
            <a:r>
              <a:rPr lang="en-US" sz="1100" dirty="0">
                <a:latin typeface="Consolas" panose="020B0609020204030204" pitchFamily="49" charset="0"/>
              </a:rPr>
              <a:t>(</a:t>
            </a:r>
            <a:r>
              <a:rPr lang="en-US" sz="1100" dirty="0" err="1">
                <a:latin typeface="Consolas" panose="020B0609020204030204" pitchFamily="49" charset="0"/>
              </a:rPr>
              <a:t>xFF</a:t>
            </a:r>
            <a:r>
              <a:rPr lang="en-US" sz="1100" dirty="0">
                <a:latin typeface="Consolas" panose="020B0609020204030204" pitchFamily="49" charset="0"/>
              </a:rPr>
              <a:t>!]f#6P=B+G}1x.)</a:t>
            </a:r>
            <a:r>
              <a:rPr lang="en-US" sz="1100" dirty="0" err="1">
                <a:latin typeface="Consolas" panose="020B0609020204030204" pitchFamily="49" charset="0"/>
              </a:rPr>
              <a:t>zQh</a:t>
            </a:r>
            <a:r>
              <a:rPr lang="en-US" sz="1100" dirty="0" err="1">
                <a:solidFill>
                  <a:srgbClr val="FF0000"/>
                </a:solidFill>
                <a:latin typeface="Consolas" panose="020B0609020204030204" pitchFamily="49" charset="0"/>
              </a:rPr>
              <a:t>l</a:t>
            </a:r>
            <a:r>
              <a:rPr lang="en-US" sz="1100" dirty="0" err="1">
                <a:latin typeface="Consolas" panose="020B0609020204030204" pitchFamily="49" charset="0"/>
              </a:rPr>
              <a:t>w</a:t>
            </a:r>
            <a:r>
              <a:rPr lang="en-US" sz="1100" dirty="0">
                <a:latin typeface="Consolas" panose="020B0609020204030204" pitchFamily="49" charset="0"/>
              </a:rPr>
              <a:t>,`'</a:t>
            </a:r>
            <a:r>
              <a:rPr lang="en-US" sz="1100" dirty="0" err="1">
                <a:latin typeface="Consolas" panose="020B0609020204030204" pitchFamily="49" charset="0"/>
              </a:rPr>
              <a:t>uWd</a:t>
            </a:r>
            <a:endParaRPr lang="en-US" sz="1100" dirty="0">
              <a:latin typeface="Consolas" panose="020B0609020204030204" pitchFamily="49" charset="0"/>
            </a:endParaRPr>
          </a:p>
          <a:p>
            <a:pPr marL="0" indent="0">
              <a:spcBef>
                <a:spcPts val="400"/>
              </a:spcBef>
              <a:buNone/>
            </a:pPr>
            <a:r>
              <a:rPr lang="en-US" sz="2000" dirty="0">
                <a:solidFill>
                  <a:srgbClr val="FF0000"/>
                </a:solidFill>
                <a:latin typeface="Consolas" panose="020B0609020204030204" pitchFamily="49" charset="0"/>
              </a:rPr>
              <a:t>i=10</a:t>
            </a:r>
            <a:r>
              <a:rPr lang="en-US" sz="2000" dirty="0">
                <a:latin typeface="Consolas" panose="020B0609020204030204" pitchFamily="49" charset="0"/>
              </a:rPr>
              <a:t>, Rand1 9, Rand2 9, String </a:t>
            </a:r>
            <a:r>
              <a:rPr lang="en-US" sz="2000" dirty="0" err="1">
                <a:latin typeface="Consolas" panose="020B0609020204030204" pitchFamily="49" charset="0"/>
              </a:rPr>
              <a:t>pnXI</a:t>
            </a:r>
            <a:r>
              <a:rPr lang="en-US" sz="2000" dirty="0">
                <a:latin typeface="Consolas" panose="020B0609020204030204" pitchFamily="49" charset="0"/>
              </a:rPr>
              <a:t>).K7 o|koL7XP{2</a:t>
            </a:r>
            <a:r>
              <a:rPr lang="en-US" sz="2000" dirty="0">
                <a:solidFill>
                  <a:srgbClr val="FF0000"/>
                </a:solidFill>
                <a:latin typeface="Consolas" panose="020B0609020204030204" pitchFamily="49" charset="0"/>
              </a:rPr>
              <a:t>H</a:t>
            </a:r>
            <a:r>
              <a:rPr lang="en-US" sz="2000" dirty="0">
                <a:latin typeface="Consolas" panose="020B0609020204030204" pitchFamily="49" charset="0"/>
              </a:rPr>
              <a:t>KcGRYe&gt;-</a:t>
            </a:r>
            <a:r>
              <a:rPr lang="en-US" sz="2000" dirty="0" err="1">
                <a:latin typeface="Consolas" panose="020B0609020204030204" pitchFamily="49" charset="0"/>
              </a:rPr>
              <a:t>qw</a:t>
            </a:r>
            <a:r>
              <a:rPr lang="en-US" sz="2000" dirty="0">
                <a:latin typeface="Consolas" panose="020B0609020204030204" pitchFamily="49" charset="0"/>
              </a:rPr>
              <a:t>;;&gt;</a:t>
            </a:r>
            <a:r>
              <a:rPr lang="en-US" sz="2000" dirty="0" err="1">
                <a:latin typeface="Consolas" panose="020B0609020204030204" pitchFamily="49" charset="0"/>
              </a:rPr>
              <a:t>Wnk</a:t>
            </a:r>
            <a:r>
              <a:rPr lang="en-US" sz="2000" dirty="0" err="1">
                <a:solidFill>
                  <a:srgbClr val="FF0000"/>
                </a:solidFill>
                <a:latin typeface="Consolas" panose="020B0609020204030204" pitchFamily="49" charset="0"/>
              </a:rPr>
              <a:t>e</a:t>
            </a:r>
            <a:r>
              <a:rPr lang="en-US" sz="2000" dirty="0">
                <a:latin typeface="Consolas" panose="020B0609020204030204" pitchFamily="49" charset="0"/>
              </a:rPr>
              <a:t>{yT%"72a'1n76D/</a:t>
            </a:r>
            <a:r>
              <a:rPr lang="en-US" sz="2000" dirty="0" err="1">
                <a:latin typeface="Consolas" panose="020B0609020204030204" pitchFamily="49" charset="0"/>
              </a:rPr>
              <a:t>uH</a:t>
            </a:r>
            <a:r>
              <a:rPr lang="en-US" sz="2000" dirty="0">
                <a:latin typeface="Consolas" panose="020B0609020204030204" pitchFamily="49" charset="0"/>
              </a:rPr>
              <a:t>;|</a:t>
            </a:r>
            <a:r>
              <a:rPr lang="en-US" sz="2000" dirty="0" err="1">
                <a:latin typeface="Consolas" panose="020B0609020204030204" pitchFamily="49" charset="0"/>
              </a:rPr>
              <a:t>bh</a:t>
            </a:r>
            <a:r>
              <a:rPr lang="en-US" sz="2000" dirty="0">
                <a:latin typeface="Consolas" panose="020B0609020204030204" pitchFamily="49" charset="0"/>
              </a:rPr>
              <a:t> X=</a:t>
            </a:r>
            <a:r>
              <a:rPr lang="en-US" sz="2000" dirty="0" err="1">
                <a:latin typeface="Consolas" panose="020B0609020204030204" pitchFamily="49" charset="0"/>
              </a:rPr>
              <a:t>uSeEPrGjS</a:t>
            </a:r>
            <a:r>
              <a:rPr lang="en-US" sz="2000" dirty="0">
                <a:latin typeface="Consolas" panose="020B0609020204030204" pitchFamily="49" charset="0"/>
              </a:rPr>
              <a:t>!\F`/@</a:t>
            </a:r>
            <a:r>
              <a:rPr lang="en-US" sz="2000" dirty="0" err="1">
                <a:latin typeface="Consolas" panose="020B0609020204030204" pitchFamily="49" charset="0"/>
              </a:rPr>
              <a:t>Zw</a:t>
            </a:r>
            <a:r>
              <a:rPr lang="en-US" sz="2000" dirty="0">
                <a:latin typeface="Consolas" panose="020B0609020204030204" pitchFamily="49" charset="0"/>
              </a:rPr>
              <a:t>[%_)#</a:t>
            </a:r>
            <a:r>
              <a:rPr lang="en-US" sz="2000" dirty="0">
                <a:solidFill>
                  <a:srgbClr val="FF0000"/>
                </a:solidFill>
                <a:latin typeface="Consolas" panose="020B0609020204030204" pitchFamily="49" charset="0"/>
              </a:rPr>
              <a:t>l</a:t>
            </a:r>
            <a:r>
              <a:rPr lang="en-US" sz="2000" dirty="0">
                <a:latin typeface="Consolas" panose="020B0609020204030204" pitchFamily="49" charset="0"/>
              </a:rPr>
              <a:t>$p6G.Rl90b?\7G03h#b5e</a:t>
            </a:r>
            <a:r>
              <a:rPr lang="en-US" sz="2000" dirty="0">
                <a:solidFill>
                  <a:srgbClr val="FF0000"/>
                </a:solidFill>
                <a:latin typeface="Consolas" panose="020B0609020204030204" pitchFamily="49" charset="0"/>
              </a:rPr>
              <a:t>l</a:t>
            </a:r>
            <a:r>
              <a:rPr lang="en-US" sz="2000" dirty="0">
                <a:latin typeface="Consolas" panose="020B0609020204030204" pitchFamily="49" charset="0"/>
              </a:rPr>
              <a:t>f49xBh,xw4rOs/){9n(z{</a:t>
            </a:r>
            <a:r>
              <a:rPr lang="en-US" sz="2000" dirty="0" err="1">
                <a:latin typeface="Consolas" panose="020B0609020204030204" pitchFamily="49" charset="0"/>
              </a:rPr>
              <a:t>mbCPKpu</a:t>
            </a:r>
            <a:r>
              <a:rPr lang="en-US" sz="2000" dirty="0">
                <a:latin typeface="Consolas" panose="020B0609020204030204" pitchFamily="49" charset="0"/>
              </a:rPr>
              <a:t>%&gt;m*M2sWJN#YQNK,A7</a:t>
            </a:r>
            <a:r>
              <a:rPr lang="en-US" sz="2000" dirty="0">
                <a:solidFill>
                  <a:srgbClr val="FF0000"/>
                </a:solidFill>
                <a:latin typeface="Consolas" panose="020B0609020204030204" pitchFamily="49" charset="0"/>
              </a:rPr>
              <a:t>o</a:t>
            </a:r>
            <a:r>
              <a:rPr lang="en-US" sz="2000" dirty="0">
                <a:latin typeface="Consolas" panose="020B0609020204030204" pitchFamily="49" charset="0"/>
              </a:rPr>
              <a:t>'Ls&amp;]j7I6|8_</a:t>
            </a:r>
            <a:r>
              <a:rPr lang="en-US" sz="2000" dirty="0">
                <a:highlight>
                  <a:srgbClr val="FFFF00"/>
                </a:highlight>
                <a:latin typeface="Consolas" panose="020B0609020204030204" pitchFamily="49" charset="0"/>
              </a:rPr>
              <a:t> </a:t>
            </a:r>
            <a:r>
              <a:rPr lang="en-US" sz="2000" dirty="0">
                <a:latin typeface="Consolas" panose="020B0609020204030204" pitchFamily="49" charset="0"/>
              </a:rPr>
              <a:t>'!/S`h_to;PikMBV"8CD"}t</a:t>
            </a:r>
            <a:r>
              <a:rPr lang="en-US" sz="2000" dirty="0">
                <a:solidFill>
                  <a:srgbClr val="FF0000"/>
                </a:solidFill>
                <a:latin typeface="Consolas" panose="020B0609020204030204" pitchFamily="49" charset="0"/>
              </a:rPr>
              <a:t>W</a:t>
            </a:r>
            <a:r>
              <a:rPr lang="en-US" sz="2000" dirty="0">
                <a:latin typeface="Consolas" panose="020B0609020204030204" pitchFamily="49" charset="0"/>
              </a:rPr>
              <a:t>HK`yIAL6BQO&gt;vV0[WS]W0Ag']</a:t>
            </a:r>
            <a:r>
              <a:rPr lang="en-US" sz="2000" dirty="0">
                <a:solidFill>
                  <a:srgbClr val="FF0000"/>
                </a:solidFill>
                <a:latin typeface="Consolas" panose="020B0609020204030204" pitchFamily="49" charset="0"/>
              </a:rPr>
              <a:t>o</a:t>
            </a:r>
            <a:r>
              <a:rPr lang="en-US" sz="2000" dirty="0">
                <a:latin typeface="Consolas" panose="020B0609020204030204" pitchFamily="49" charset="0"/>
              </a:rPr>
              <a:t>y ;a}0]7&lt;Ex#SHyw.J,H`3fHI6o;?2AaP5&amp;mP.81:V65]O*.4GX[QQ=</a:t>
            </a:r>
            <a:r>
              <a:rPr lang="en-US" sz="2000" dirty="0">
                <a:solidFill>
                  <a:srgbClr val="FF0000"/>
                </a:solidFill>
                <a:latin typeface="Consolas" panose="020B0609020204030204" pitchFamily="49" charset="0"/>
              </a:rPr>
              <a:t>r</a:t>
            </a:r>
            <a:r>
              <a:rPr lang="en-US" sz="2000" dirty="0">
                <a:latin typeface="Consolas" panose="020B0609020204030204" pitchFamily="49" charset="0"/>
              </a:rPr>
              <a:t>(</a:t>
            </a:r>
            <a:r>
              <a:rPr lang="en-US" sz="2000" dirty="0" err="1">
                <a:latin typeface="Consolas" panose="020B0609020204030204" pitchFamily="49" charset="0"/>
              </a:rPr>
              <a:t>xFF</a:t>
            </a:r>
            <a:r>
              <a:rPr lang="en-US" sz="2000" dirty="0">
                <a:latin typeface="Consolas" panose="020B0609020204030204" pitchFamily="49" charset="0"/>
              </a:rPr>
              <a:t>!]f#6P=B+G}1x.)</a:t>
            </a:r>
            <a:r>
              <a:rPr lang="en-US" sz="2000" dirty="0" err="1">
                <a:latin typeface="Consolas" panose="020B0609020204030204" pitchFamily="49" charset="0"/>
              </a:rPr>
              <a:t>zQh</a:t>
            </a:r>
            <a:r>
              <a:rPr lang="en-US" sz="2000" dirty="0" err="1">
                <a:solidFill>
                  <a:srgbClr val="FF0000"/>
                </a:solidFill>
                <a:latin typeface="Consolas" panose="020B0609020204030204" pitchFamily="49" charset="0"/>
              </a:rPr>
              <a:t>l</a:t>
            </a:r>
            <a:r>
              <a:rPr lang="en-US" sz="2000" dirty="0" err="1">
                <a:latin typeface="Consolas" panose="020B0609020204030204" pitchFamily="49" charset="0"/>
              </a:rPr>
              <a:t>w</a:t>
            </a:r>
            <a:r>
              <a:rPr lang="en-US" sz="2000" dirty="0">
                <a:latin typeface="Consolas" panose="020B0609020204030204" pitchFamily="49" charset="0"/>
              </a:rPr>
              <a:t>,`'</a:t>
            </a:r>
            <a:r>
              <a:rPr lang="en-US" sz="2000" dirty="0" err="1">
                <a:latin typeface="Consolas" panose="020B0609020204030204" pitchFamily="49" charset="0"/>
              </a:rPr>
              <a:t>uWdu</a:t>
            </a:r>
            <a:r>
              <a:rPr lang="en-US" sz="2000" dirty="0">
                <a:latin typeface="Consolas" panose="020B0609020204030204" pitchFamily="49" charset="0"/>
              </a:rPr>
              <a:t>{sxHpi9</a:t>
            </a:r>
            <a:r>
              <a:rPr lang="en-US" sz="2000" dirty="0">
                <a:solidFill>
                  <a:srgbClr val="FF0000"/>
                </a:solidFill>
                <a:latin typeface="Consolas" panose="020B0609020204030204" pitchFamily="49" charset="0"/>
              </a:rPr>
              <a:t>d</a:t>
            </a:r>
          </a:p>
          <a:p>
            <a:pPr marL="0" indent="0">
              <a:buNone/>
            </a:pPr>
            <a:endParaRPr lang="en-US" sz="800" dirty="0">
              <a:latin typeface="Consolas" panose="020B0609020204030204" pitchFamily="49" charset="0"/>
            </a:endParaRPr>
          </a:p>
        </p:txBody>
      </p:sp>
      <p:sp>
        <p:nvSpPr>
          <p:cNvPr id="4" name="Slide Number Placeholder 5">
            <a:extLst>
              <a:ext uri="{FF2B5EF4-FFF2-40B4-BE49-F238E27FC236}">
                <a16:creationId xmlns:a16="http://schemas.microsoft.com/office/drawing/2014/main" id="{AFE457A7-BC3A-4094-B04C-F5D18824F6BB}"/>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19</a:t>
            </a:fld>
            <a:endParaRPr lang="en-US" sz="1600" dirty="0"/>
          </a:p>
        </p:txBody>
      </p:sp>
    </p:spTree>
    <p:extLst>
      <p:ext uri="{BB962C8B-B14F-4D97-AF65-F5344CB8AC3E}">
        <p14:creationId xmlns:p14="http://schemas.microsoft.com/office/powerpoint/2010/main" val="248857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p:txBody>
          <a:bodyPr/>
          <a:lstStyle/>
          <a:p>
            <a:r>
              <a:rPr lang="en-US" cap="none" dirty="0"/>
              <a:t>We Will Talk About</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109728" y="2182368"/>
            <a:ext cx="11972544" cy="4548381"/>
          </a:xfrm>
        </p:spPr>
        <p:txBody>
          <a:bodyPr>
            <a:normAutofit/>
          </a:bodyPr>
          <a:lstStyle/>
          <a:p>
            <a:pPr marL="457200" indent="-457200">
              <a:buFont typeface="+mj-lt"/>
              <a:buAutoNum type="arabicPeriod"/>
            </a:pPr>
            <a:r>
              <a:rPr lang="en-US" sz="3200" dirty="0"/>
              <a:t>The Good – A System On A Chip embedded In A Cable</a:t>
            </a:r>
          </a:p>
          <a:p>
            <a:pPr marL="457200" indent="-457200">
              <a:buFont typeface="+mj-lt"/>
              <a:buAutoNum type="arabicPeriod"/>
            </a:pPr>
            <a:r>
              <a:rPr lang="en-US" sz="3200" dirty="0"/>
              <a:t>(Protecting against) The Bad Chip embedded in a Cable</a:t>
            </a:r>
          </a:p>
          <a:p>
            <a:pPr marL="457200" indent="-457200">
              <a:buFont typeface="+mj-lt"/>
              <a:buAutoNum type="arabicPeriod"/>
            </a:pPr>
            <a:r>
              <a:rPr lang="en-US" sz="3200" dirty="0"/>
              <a:t>The Ugly – What an attacker can do</a:t>
            </a:r>
          </a:p>
          <a:p>
            <a:pPr marL="457200" indent="-457200">
              <a:buFont typeface="+mj-lt"/>
              <a:buAutoNum type="arabicPeriod"/>
            </a:pPr>
            <a:r>
              <a:rPr lang="en-US" sz="3200" dirty="0"/>
              <a:t>Encrypt Everything</a:t>
            </a:r>
          </a:p>
          <a:p>
            <a:pPr marL="457200" indent="-457200">
              <a:buFont typeface="+mj-lt"/>
              <a:buAutoNum type="arabicPeriod"/>
            </a:pPr>
            <a:r>
              <a:rPr lang="en-US" sz="3200" dirty="0"/>
              <a:t>Rolling Your Own Encryption</a:t>
            </a:r>
          </a:p>
          <a:p>
            <a:pPr marL="457200" indent="-457200">
              <a:buFont typeface="+mj-lt"/>
              <a:buAutoNum type="arabicPeriod"/>
            </a:pPr>
            <a:r>
              <a:rPr lang="en-US" sz="3200" dirty="0"/>
              <a:t>Captain Janeway’s Encryption</a:t>
            </a:r>
          </a:p>
          <a:p>
            <a:pPr marL="457200" indent="-457200">
              <a:buFont typeface="+mj-lt"/>
              <a:buAutoNum type="arabicPeriod"/>
            </a:pPr>
            <a:r>
              <a:rPr lang="en-US" sz="3200" dirty="0"/>
              <a:t>Closing</a:t>
            </a:r>
          </a:p>
        </p:txBody>
      </p:sp>
      <p:sp>
        <p:nvSpPr>
          <p:cNvPr id="10" name="Slide Number Placeholder 5">
            <a:extLst>
              <a:ext uri="{FF2B5EF4-FFF2-40B4-BE49-F238E27FC236}">
                <a16:creationId xmlns:a16="http://schemas.microsoft.com/office/drawing/2014/main" id="{4BCF8DEC-37F8-4B57-B3C1-056F2F5947B4}"/>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2</a:t>
            </a:fld>
            <a:endParaRPr lang="en-US" sz="1600" dirty="0"/>
          </a:p>
        </p:txBody>
      </p:sp>
    </p:spTree>
    <p:extLst>
      <p:ext uri="{BB962C8B-B14F-4D97-AF65-F5344CB8AC3E}">
        <p14:creationId xmlns:p14="http://schemas.microsoft.com/office/powerpoint/2010/main" val="315854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Less Than Perfect Encryption</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r>
              <a:rPr lang="en-US" dirty="0"/>
              <a:t>This is low CPU utilization obfuscation</a:t>
            </a:r>
          </a:p>
          <a:p>
            <a:endParaRPr lang="en-US" dirty="0"/>
          </a:p>
          <a:p>
            <a:r>
              <a:rPr lang="en-US" dirty="0"/>
              <a:t>Maybe you don’t need perfect encryption</a:t>
            </a:r>
          </a:p>
          <a:p>
            <a:endParaRPr lang="en-US" dirty="0"/>
          </a:p>
          <a:p>
            <a:r>
              <a:rPr lang="en-US" dirty="0"/>
              <a:t>Can you encrypt parts of the screen data, change the seed and encrypt more using a VERY large seed?</a:t>
            </a:r>
          </a:p>
          <a:p>
            <a:endParaRPr lang="en-US" dirty="0"/>
          </a:p>
          <a:p>
            <a:r>
              <a:rPr lang="en-US" dirty="0"/>
              <a:t>Can you encrypt large data transfers so that they are absolutely HUGE?</a:t>
            </a:r>
          </a:p>
          <a:p>
            <a:endParaRPr lang="en-US" dirty="0"/>
          </a:p>
          <a:p>
            <a:r>
              <a:rPr lang="en-US" dirty="0"/>
              <a:t>Do NOT use for very small bandwidth operations like a USB keyboard operations as these can be saved off to disk, slowly transferred out and broken offline</a:t>
            </a:r>
          </a:p>
        </p:txBody>
      </p:sp>
      <p:sp>
        <p:nvSpPr>
          <p:cNvPr id="4" name="Slide Number Placeholder 5">
            <a:extLst>
              <a:ext uri="{FF2B5EF4-FFF2-40B4-BE49-F238E27FC236}">
                <a16:creationId xmlns:a16="http://schemas.microsoft.com/office/drawing/2014/main" id="{394BC9C4-6D7F-4942-8C80-D99D52A6E79F}"/>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20</a:t>
            </a:fld>
            <a:endParaRPr lang="en-US" sz="1600" dirty="0"/>
          </a:p>
        </p:txBody>
      </p:sp>
    </p:spTree>
    <p:extLst>
      <p:ext uri="{BB962C8B-B14F-4D97-AF65-F5344CB8AC3E}">
        <p14:creationId xmlns:p14="http://schemas.microsoft.com/office/powerpoint/2010/main" val="334811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115519" y="0"/>
            <a:ext cx="8610600" cy="911693"/>
          </a:xfrm>
        </p:spPr>
        <p:txBody>
          <a:bodyPr>
            <a:normAutofit/>
          </a:bodyPr>
          <a:lstStyle/>
          <a:p>
            <a:r>
              <a:rPr lang="en-US" cap="none" dirty="0"/>
              <a:t>Patent US 9,893,975 </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254643" y="1441526"/>
            <a:ext cx="6239290" cy="4777160"/>
          </a:xfrm>
        </p:spPr>
        <p:txBody>
          <a:bodyPr>
            <a:normAutofit/>
          </a:bodyPr>
          <a:lstStyle/>
          <a:p>
            <a:r>
              <a:rPr lang="en-US" dirty="0"/>
              <a:t>If you thought that creating these cables might be a new business for you …</a:t>
            </a:r>
          </a:p>
          <a:p>
            <a:pPr marL="457200" lvl="1" indent="0">
              <a:buNone/>
            </a:pPr>
            <a:r>
              <a:rPr lang="en-US" dirty="0"/>
              <a:t>Note: I Am Not A Lawyer (IANAL), you will have to figure out how to work with Microsoft. Don’t ask me, I can’t help.</a:t>
            </a:r>
          </a:p>
          <a:p>
            <a:pPr marL="457200" lvl="1" indent="0">
              <a:buNone/>
            </a:pPr>
            <a:endParaRPr lang="en-US" dirty="0"/>
          </a:p>
          <a:p>
            <a:pPr marL="457200" lvl="1" indent="0">
              <a:buNone/>
            </a:pPr>
            <a:r>
              <a:rPr lang="en-US" dirty="0"/>
              <a:t>(… And I am SURE that Nation states wouldn’t infringe on this patent … Right? And countries that don’t have intellectual property agreements with the US would never build this, right?)</a:t>
            </a:r>
          </a:p>
          <a:p>
            <a:pPr marL="457200" lvl="1" indent="0">
              <a:buNone/>
            </a:pPr>
            <a:endParaRPr lang="en-US" dirty="0"/>
          </a:p>
          <a:p>
            <a:pPr marL="457200" lvl="1" indent="0">
              <a:buNone/>
            </a:pPr>
            <a:r>
              <a:rPr lang="en-US" dirty="0"/>
              <a:t>Hence why we need to encrypt everything</a:t>
            </a:r>
          </a:p>
          <a:p>
            <a:endParaRPr lang="en-US" dirty="0"/>
          </a:p>
        </p:txBody>
      </p:sp>
      <p:pic>
        <p:nvPicPr>
          <p:cNvPr id="5" name="Picture 4">
            <a:extLst>
              <a:ext uri="{FF2B5EF4-FFF2-40B4-BE49-F238E27FC236}">
                <a16:creationId xmlns:a16="http://schemas.microsoft.com/office/drawing/2014/main" id="{B37DF767-E008-4BA9-BF30-9BEFC875390A}"/>
              </a:ext>
            </a:extLst>
          </p:cNvPr>
          <p:cNvPicPr>
            <a:picLocks noChangeAspect="1"/>
          </p:cNvPicPr>
          <p:nvPr/>
        </p:nvPicPr>
        <p:blipFill>
          <a:blip r:embed="rId3"/>
          <a:stretch>
            <a:fillRect/>
          </a:stretch>
        </p:blipFill>
        <p:spPr>
          <a:xfrm>
            <a:off x="6572204" y="712694"/>
            <a:ext cx="5571281" cy="5788700"/>
          </a:xfrm>
          <a:prstGeom prst="rect">
            <a:avLst/>
          </a:prstGeom>
        </p:spPr>
      </p:pic>
      <p:sp>
        <p:nvSpPr>
          <p:cNvPr id="6" name="Slide Number Placeholder 5">
            <a:extLst>
              <a:ext uri="{FF2B5EF4-FFF2-40B4-BE49-F238E27FC236}">
                <a16:creationId xmlns:a16="http://schemas.microsoft.com/office/drawing/2014/main" id="{695E6181-059F-4F74-87B6-541FA667E10B}"/>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21</a:t>
            </a:fld>
            <a:endParaRPr lang="en-US" sz="1600" dirty="0"/>
          </a:p>
        </p:txBody>
      </p:sp>
    </p:spTree>
    <p:extLst>
      <p:ext uri="{BB962C8B-B14F-4D97-AF65-F5344CB8AC3E}">
        <p14:creationId xmlns:p14="http://schemas.microsoft.com/office/powerpoint/2010/main" val="266399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The Good Part …</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2257065" y="992680"/>
            <a:ext cx="9160314" cy="4938743"/>
          </a:xfrm>
        </p:spPr>
        <p:txBody>
          <a:bodyPr>
            <a:normAutofit/>
          </a:bodyPr>
          <a:lstStyle/>
          <a:p>
            <a:r>
              <a:rPr lang="en-US" dirty="0"/>
              <a:t>But Wait … There’s More …</a:t>
            </a:r>
          </a:p>
          <a:p>
            <a:r>
              <a:rPr lang="en-US" dirty="0"/>
              <a:t>If you liked Captain Janeway’s encryption have at it:</a:t>
            </a:r>
          </a:p>
          <a:p>
            <a:pPr marL="457200" lvl="1" indent="0">
              <a:buNone/>
            </a:pPr>
            <a:r>
              <a:rPr lang="en-US" dirty="0"/>
              <a:t>ABANDONED (Again, IANAL so you should probably talk to one first)</a:t>
            </a:r>
          </a:p>
          <a:p>
            <a:pPr marL="457200" lvl="1" indent="0">
              <a:buNone/>
            </a:pPr>
            <a:r>
              <a:rPr lang="en-US" sz="2200" dirty="0">
                <a:latin typeface="Consolas" panose="020B0609020204030204" pitchFamily="49" charset="0"/>
              </a:rPr>
              <a:t>http://www.digital.net/~gandalf/CaptJ_Enc.txt</a:t>
            </a:r>
          </a:p>
        </p:txBody>
      </p:sp>
      <p:pic>
        <p:nvPicPr>
          <p:cNvPr id="4" name="Picture 3">
            <a:extLst>
              <a:ext uri="{FF2B5EF4-FFF2-40B4-BE49-F238E27FC236}">
                <a16:creationId xmlns:a16="http://schemas.microsoft.com/office/drawing/2014/main" id="{9215C26F-DCED-4E10-8214-F0AFBC1A7752}"/>
              </a:ext>
            </a:extLst>
          </p:cNvPr>
          <p:cNvPicPr>
            <a:picLocks noChangeAspect="1"/>
          </p:cNvPicPr>
          <p:nvPr/>
        </p:nvPicPr>
        <p:blipFill>
          <a:blip r:embed="rId3"/>
          <a:stretch>
            <a:fillRect/>
          </a:stretch>
        </p:blipFill>
        <p:spPr>
          <a:xfrm>
            <a:off x="164514" y="2548345"/>
            <a:ext cx="4568325" cy="2545044"/>
          </a:xfrm>
          <a:prstGeom prst="rect">
            <a:avLst/>
          </a:prstGeom>
        </p:spPr>
      </p:pic>
      <p:pic>
        <p:nvPicPr>
          <p:cNvPr id="5" name="Picture 4">
            <a:extLst>
              <a:ext uri="{FF2B5EF4-FFF2-40B4-BE49-F238E27FC236}">
                <a16:creationId xmlns:a16="http://schemas.microsoft.com/office/drawing/2014/main" id="{4B31A0CC-8F5A-481A-ADCB-E169B63F3F61}"/>
              </a:ext>
            </a:extLst>
          </p:cNvPr>
          <p:cNvPicPr>
            <a:picLocks noChangeAspect="1"/>
          </p:cNvPicPr>
          <p:nvPr/>
        </p:nvPicPr>
        <p:blipFill>
          <a:blip r:embed="rId4"/>
          <a:stretch>
            <a:fillRect/>
          </a:stretch>
        </p:blipFill>
        <p:spPr>
          <a:xfrm>
            <a:off x="4815737" y="2585709"/>
            <a:ext cx="7246602" cy="3480554"/>
          </a:xfrm>
          <a:prstGeom prst="rect">
            <a:avLst/>
          </a:prstGeom>
        </p:spPr>
      </p:pic>
      <p:sp>
        <p:nvSpPr>
          <p:cNvPr id="6" name="Slide Number Placeholder 5">
            <a:extLst>
              <a:ext uri="{FF2B5EF4-FFF2-40B4-BE49-F238E27FC236}">
                <a16:creationId xmlns:a16="http://schemas.microsoft.com/office/drawing/2014/main" id="{32E64986-217D-4BCF-B0E2-96F7A2E4D2CD}"/>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22</a:t>
            </a:fld>
            <a:endParaRPr lang="en-US" sz="1600" dirty="0"/>
          </a:p>
        </p:txBody>
      </p:sp>
    </p:spTree>
    <p:extLst>
      <p:ext uri="{BB962C8B-B14F-4D97-AF65-F5344CB8AC3E}">
        <p14:creationId xmlns:p14="http://schemas.microsoft.com/office/powerpoint/2010/main" val="4255109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As an aside …</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289931" y="1227441"/>
            <a:ext cx="11441151" cy="5100207"/>
          </a:xfrm>
        </p:spPr>
        <p:txBody>
          <a:bodyPr>
            <a:normAutofit/>
          </a:bodyPr>
          <a:lstStyle/>
          <a:p>
            <a:r>
              <a:rPr lang="en-US" dirty="0"/>
              <a:t>If you happen to have a 1028 bit quantum bit computer waiting for a project …</a:t>
            </a:r>
          </a:p>
          <a:p>
            <a:r>
              <a:rPr lang="en-US" dirty="0"/>
              <a:t>“COMPRESSION USING HASHES”, a proposal for recursive compression:</a:t>
            </a:r>
          </a:p>
          <a:p>
            <a:pPr marL="914400" lvl="2" indent="0">
              <a:buNone/>
            </a:pPr>
            <a:r>
              <a:rPr lang="en-US" dirty="0">
                <a:latin typeface="Consolas" panose="020B0609020204030204" pitchFamily="49" charset="0"/>
              </a:rPr>
              <a:t>http://pdfaiw.uspto.gov/.aiw?docid=20090319547</a:t>
            </a:r>
          </a:p>
          <a:p>
            <a:pPr marL="914400" lvl="2" indent="0">
              <a:buNone/>
            </a:pPr>
            <a:endParaRPr lang="en-US" dirty="0">
              <a:latin typeface="Consolas" panose="020B0609020204030204" pitchFamily="49" charset="0"/>
            </a:endParaRPr>
          </a:p>
        </p:txBody>
      </p:sp>
      <p:pic>
        <p:nvPicPr>
          <p:cNvPr id="8" name="Picture 7">
            <a:extLst>
              <a:ext uri="{FF2B5EF4-FFF2-40B4-BE49-F238E27FC236}">
                <a16:creationId xmlns:a16="http://schemas.microsoft.com/office/drawing/2014/main" id="{4F0DB274-14D6-497D-92EC-9704A5494197}"/>
              </a:ext>
            </a:extLst>
          </p:cNvPr>
          <p:cNvPicPr>
            <a:picLocks noChangeAspect="1"/>
          </p:cNvPicPr>
          <p:nvPr/>
        </p:nvPicPr>
        <p:blipFill>
          <a:blip r:embed="rId3"/>
          <a:stretch>
            <a:fillRect/>
          </a:stretch>
        </p:blipFill>
        <p:spPr>
          <a:xfrm>
            <a:off x="2523280" y="2517467"/>
            <a:ext cx="9135319" cy="2330758"/>
          </a:xfrm>
          <a:prstGeom prst="rect">
            <a:avLst/>
          </a:prstGeom>
        </p:spPr>
      </p:pic>
      <p:pic>
        <p:nvPicPr>
          <p:cNvPr id="7" name="Picture 6">
            <a:extLst>
              <a:ext uri="{FF2B5EF4-FFF2-40B4-BE49-F238E27FC236}">
                <a16:creationId xmlns:a16="http://schemas.microsoft.com/office/drawing/2014/main" id="{FCC0104F-2899-40E3-8ACD-BC41651E1F23}"/>
              </a:ext>
            </a:extLst>
          </p:cNvPr>
          <p:cNvPicPr>
            <a:picLocks noChangeAspect="1"/>
          </p:cNvPicPr>
          <p:nvPr/>
        </p:nvPicPr>
        <p:blipFill>
          <a:blip r:embed="rId4"/>
          <a:stretch>
            <a:fillRect/>
          </a:stretch>
        </p:blipFill>
        <p:spPr>
          <a:xfrm>
            <a:off x="89325" y="2485345"/>
            <a:ext cx="5857875" cy="3048000"/>
          </a:xfrm>
          <a:prstGeom prst="rect">
            <a:avLst/>
          </a:prstGeom>
        </p:spPr>
      </p:pic>
      <p:sp>
        <p:nvSpPr>
          <p:cNvPr id="6" name="Slide Number Placeholder 5">
            <a:extLst>
              <a:ext uri="{FF2B5EF4-FFF2-40B4-BE49-F238E27FC236}">
                <a16:creationId xmlns:a16="http://schemas.microsoft.com/office/drawing/2014/main" id="{6ECDF841-65F4-4B6B-8390-DF590092513E}"/>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23</a:t>
            </a:fld>
            <a:endParaRPr lang="en-US" sz="1600" dirty="0"/>
          </a:p>
        </p:txBody>
      </p:sp>
    </p:spTree>
    <p:extLst>
      <p:ext uri="{BB962C8B-B14F-4D97-AF65-F5344CB8AC3E}">
        <p14:creationId xmlns:p14="http://schemas.microsoft.com/office/powerpoint/2010/main" val="190225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3511A-3AE4-497C-9319-B4C72F374DC0}"/>
              </a:ext>
            </a:extLst>
          </p:cNvPr>
          <p:cNvSpPr>
            <a:spLocks noGrp="1"/>
          </p:cNvSpPr>
          <p:nvPr>
            <p:ph idx="1"/>
          </p:nvPr>
        </p:nvSpPr>
        <p:spPr>
          <a:xfrm>
            <a:off x="297455" y="2194560"/>
            <a:ext cx="11208745" cy="4024125"/>
          </a:xfrm>
        </p:spPr>
        <p:txBody>
          <a:bodyPr>
            <a:normAutofit fontScale="92500"/>
          </a:bodyPr>
          <a:lstStyle/>
          <a:p>
            <a:pPr marL="0" indent="0">
              <a:buNone/>
            </a:pPr>
            <a:r>
              <a:rPr lang="en-US" sz="3600" dirty="0"/>
              <a:t>For a copy of these slides (and all my notes and links) See my OneDrive:</a:t>
            </a:r>
          </a:p>
          <a:p>
            <a:pPr marL="0" indent="0">
              <a:buNone/>
            </a:pPr>
            <a:r>
              <a:rPr lang="en-US" sz="3600" dirty="0"/>
              <a:t>https://1drv.ms/f/s!AsoLDJx_szsuc_zSFFU0B1gKkFc</a:t>
            </a:r>
          </a:p>
          <a:p>
            <a:pPr marL="0" indent="0">
              <a:buNone/>
            </a:pPr>
            <a:endParaRPr lang="en-US" sz="3600" dirty="0"/>
          </a:p>
          <a:p>
            <a:pPr marL="0" indent="0">
              <a:buNone/>
            </a:pPr>
            <a:r>
              <a:rPr lang="en-US" sz="3600" dirty="0"/>
              <a:t>Folder:</a:t>
            </a:r>
          </a:p>
          <a:p>
            <a:pPr marL="0" indent="0">
              <a:buNone/>
            </a:pPr>
            <a:r>
              <a:rPr lang="en-US" sz="3600" dirty="0" err="1"/>
              <a:t>BSides_Portland</a:t>
            </a:r>
            <a:r>
              <a:rPr lang="en-US" sz="3600" dirty="0"/>
              <a:t>/BSidesPDX_Tiny_Invaders_Final.pptx</a:t>
            </a:r>
          </a:p>
          <a:p>
            <a:pPr marL="0" indent="0">
              <a:buNone/>
            </a:pPr>
            <a:r>
              <a:rPr lang="en-US" sz="3600" dirty="0" err="1"/>
              <a:t>BSides_Portland</a:t>
            </a:r>
            <a:r>
              <a:rPr lang="en-US" sz="3600" dirty="0"/>
              <a:t>/BSidesPDX_Tiny_Invaders_Final.pdf</a:t>
            </a:r>
          </a:p>
          <a:p>
            <a:pPr marL="0" indent="0">
              <a:buNone/>
            </a:pPr>
            <a:endParaRPr lang="en-US" sz="3600" dirty="0"/>
          </a:p>
        </p:txBody>
      </p:sp>
    </p:spTree>
    <p:extLst>
      <p:ext uri="{BB962C8B-B14F-4D97-AF65-F5344CB8AC3E}">
        <p14:creationId xmlns:p14="http://schemas.microsoft.com/office/powerpoint/2010/main" val="346704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p:txBody>
          <a:bodyPr/>
          <a:lstStyle/>
          <a:p>
            <a:r>
              <a:rPr lang="en-US" cap="none" dirty="0"/>
              <a:t>We are ALL Tech Support …</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p:txBody>
          <a:bodyPr>
            <a:normAutofit fontScale="85000" lnSpcReduction="20000"/>
          </a:bodyPr>
          <a:lstStyle/>
          <a:p>
            <a:pPr marL="0" indent="0">
              <a:buNone/>
            </a:pPr>
            <a:r>
              <a:rPr lang="en-US" dirty="0"/>
              <a:t>Tech Support Phone call …</a:t>
            </a:r>
          </a:p>
          <a:p>
            <a:pPr marL="0" indent="0">
              <a:buNone/>
            </a:pPr>
            <a:endParaRPr lang="en-US" dirty="0"/>
          </a:p>
          <a:p>
            <a:pPr marL="0" indent="0">
              <a:buNone/>
            </a:pPr>
            <a:r>
              <a:rPr lang="en-US" dirty="0"/>
              <a:t>	Click the “Get Help” Icon …</a:t>
            </a:r>
          </a:p>
          <a:p>
            <a:pPr marL="0" indent="0">
              <a:buNone/>
            </a:pPr>
            <a:endParaRPr lang="en-US" dirty="0"/>
          </a:p>
          <a:p>
            <a:pPr marL="0" indent="0">
              <a:buNone/>
            </a:pPr>
            <a:r>
              <a:rPr lang="en-US" dirty="0"/>
              <a:t>		Click “Send”</a:t>
            </a:r>
          </a:p>
          <a:p>
            <a:pPr marL="0" indent="0">
              <a:buNone/>
            </a:pPr>
            <a:r>
              <a:rPr lang="en-US" dirty="0"/>
              <a:t>				</a:t>
            </a:r>
          </a:p>
          <a:p>
            <a:pPr marL="0" indent="0">
              <a:buNone/>
            </a:pPr>
            <a:r>
              <a:rPr lang="en-US" dirty="0"/>
              <a:t>			Click “Yes” to allow me …</a:t>
            </a:r>
          </a:p>
          <a:p>
            <a:pPr marL="0" indent="0">
              <a:buNone/>
            </a:pPr>
            <a:endParaRPr lang="en-US" dirty="0"/>
          </a:p>
          <a:p>
            <a:pPr marL="0" indent="0">
              <a:buNone/>
            </a:pPr>
            <a:endParaRPr lang="en-US" dirty="0"/>
          </a:p>
          <a:p>
            <a:pPr marL="0" indent="0">
              <a:buNone/>
            </a:pPr>
            <a:r>
              <a:rPr lang="en-US" dirty="0"/>
              <a:t>				Click the box and “Yes”</a:t>
            </a:r>
          </a:p>
          <a:p>
            <a:pPr marL="0" indent="0">
              <a:buNone/>
            </a:pPr>
            <a:endParaRPr lang="en-US" dirty="0"/>
          </a:p>
          <a:p>
            <a:pPr marL="0" indent="0">
              <a:buNone/>
            </a:pPr>
            <a:r>
              <a:rPr lang="en-US" dirty="0"/>
              <a:t>					NOOO … NOOO !!!!!!!</a:t>
            </a:r>
          </a:p>
          <a:p>
            <a:endParaRPr lang="en-US" dirty="0"/>
          </a:p>
        </p:txBody>
      </p:sp>
      <p:pic>
        <p:nvPicPr>
          <p:cNvPr id="5" name="Picture 4">
            <a:extLst>
              <a:ext uri="{FF2B5EF4-FFF2-40B4-BE49-F238E27FC236}">
                <a16:creationId xmlns:a16="http://schemas.microsoft.com/office/drawing/2014/main" id="{0E00113C-7D73-4527-AF0E-E61D252EB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1" y="2853434"/>
            <a:ext cx="2364179" cy="676119"/>
          </a:xfrm>
          <a:prstGeom prst="rect">
            <a:avLst/>
          </a:prstGeom>
        </p:spPr>
      </p:pic>
      <p:pic>
        <p:nvPicPr>
          <p:cNvPr id="7" name="Picture 6">
            <a:extLst>
              <a:ext uri="{FF2B5EF4-FFF2-40B4-BE49-F238E27FC236}">
                <a16:creationId xmlns:a16="http://schemas.microsoft.com/office/drawing/2014/main" id="{1E7AD236-BD90-44B8-8A2E-99D35AB84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175" y="3456363"/>
            <a:ext cx="2015156" cy="1238299"/>
          </a:xfrm>
          <a:prstGeom prst="rect">
            <a:avLst/>
          </a:prstGeom>
        </p:spPr>
      </p:pic>
      <p:pic>
        <p:nvPicPr>
          <p:cNvPr id="9" name="Picture 8">
            <a:extLst>
              <a:ext uri="{FF2B5EF4-FFF2-40B4-BE49-F238E27FC236}">
                <a16:creationId xmlns:a16="http://schemas.microsoft.com/office/drawing/2014/main" id="{3DCD6B1B-8E15-4941-B045-AABEBBA09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7753" y="4973260"/>
            <a:ext cx="3560800" cy="1293028"/>
          </a:xfrm>
          <a:prstGeom prst="rect">
            <a:avLst/>
          </a:prstGeom>
        </p:spPr>
      </p:pic>
      <p:sp>
        <p:nvSpPr>
          <p:cNvPr id="10" name="Slide Number Placeholder 5">
            <a:extLst>
              <a:ext uri="{FF2B5EF4-FFF2-40B4-BE49-F238E27FC236}">
                <a16:creationId xmlns:a16="http://schemas.microsoft.com/office/drawing/2014/main" id="{4BCF8DEC-37F8-4B57-B3C1-056F2F5947B4}"/>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3</a:t>
            </a:fld>
            <a:endParaRPr lang="en-US" sz="1600" dirty="0"/>
          </a:p>
        </p:txBody>
      </p:sp>
    </p:spTree>
    <p:extLst>
      <p:ext uri="{BB962C8B-B14F-4D97-AF65-F5344CB8AC3E}">
        <p14:creationId xmlns:p14="http://schemas.microsoft.com/office/powerpoint/2010/main" val="374741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2895600" y="313114"/>
            <a:ext cx="8610600" cy="1293028"/>
          </a:xfrm>
        </p:spPr>
        <p:txBody>
          <a:bodyPr/>
          <a:lstStyle/>
          <a:p>
            <a:r>
              <a:rPr lang="en-US" cap="none" dirty="0"/>
              <a:t>There must be a better way</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416206"/>
            <a:ext cx="10553299" cy="5128680"/>
          </a:xfrm>
        </p:spPr>
        <p:txBody>
          <a:bodyPr>
            <a:normAutofit/>
          </a:bodyPr>
          <a:lstStyle/>
          <a:p>
            <a:pPr marL="0" indent="0">
              <a:buNone/>
            </a:pPr>
            <a:r>
              <a:rPr lang="en-US" dirty="0"/>
              <a:t>Proposed is a simple cable that can be connected inline</a:t>
            </a:r>
          </a:p>
          <a:p>
            <a:pPr marL="0" indent="0">
              <a:buNone/>
            </a:pPr>
            <a:endParaRPr lang="en-US" dirty="0"/>
          </a:p>
          <a:p>
            <a:r>
              <a:rPr lang="en-US" dirty="0"/>
              <a:t>Chip is embedded into the USB cable or a Network Cable</a:t>
            </a:r>
          </a:p>
          <a:p>
            <a:endParaRPr lang="en-US" dirty="0"/>
          </a:p>
          <a:p>
            <a:r>
              <a:rPr lang="en-US" dirty="0"/>
              <a:t>Power Budgets</a:t>
            </a:r>
          </a:p>
          <a:p>
            <a:pPr lvl="1"/>
            <a:r>
              <a:rPr lang="en-US" dirty="0"/>
              <a:t>PoE 13 watts to PoE+ 25.5 Watts)</a:t>
            </a:r>
          </a:p>
          <a:p>
            <a:pPr lvl="1"/>
            <a:r>
              <a:rPr lang="en-US" dirty="0"/>
              <a:t>USB (0.5W to 100W) … Depending on the port</a:t>
            </a:r>
          </a:p>
          <a:p>
            <a:pPr marL="0" indent="0">
              <a:buNone/>
            </a:pPr>
            <a:endParaRPr lang="en-US" dirty="0"/>
          </a:p>
          <a:p>
            <a:r>
              <a:rPr lang="en-US" dirty="0"/>
              <a:t>System on a Chip (SoC) can meet the above requirements</a:t>
            </a:r>
          </a:p>
          <a:p>
            <a:pPr lvl="1"/>
            <a:r>
              <a:rPr lang="en-US" dirty="0"/>
              <a:t>Chip can be small enough to fit inside cable</a:t>
            </a:r>
          </a:p>
          <a:p>
            <a:pPr lvl="1"/>
            <a:r>
              <a:rPr lang="en-US" dirty="0"/>
              <a:t>Example : Intel Atom ® 3338 chip – 8.5 Watts, 4x2.5 GBE interfaces</a:t>
            </a:r>
          </a:p>
          <a:p>
            <a:pPr lvl="1"/>
            <a:endParaRPr lang="en-US" dirty="0"/>
          </a:p>
          <a:p>
            <a:r>
              <a:rPr lang="en-US" dirty="0"/>
              <a:t>Add some NVRAM to the flexible circuit and you have a computer</a:t>
            </a:r>
          </a:p>
        </p:txBody>
      </p:sp>
      <p:sp>
        <p:nvSpPr>
          <p:cNvPr id="4" name="Slide Number Placeholder 5">
            <a:extLst>
              <a:ext uri="{FF2B5EF4-FFF2-40B4-BE49-F238E27FC236}">
                <a16:creationId xmlns:a16="http://schemas.microsoft.com/office/drawing/2014/main" id="{992D3230-3D39-4857-AB22-25B991F181F9}"/>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4</a:t>
            </a:fld>
            <a:endParaRPr lang="en-US" sz="1600" dirty="0"/>
          </a:p>
        </p:txBody>
      </p:sp>
    </p:spTree>
    <p:extLst>
      <p:ext uri="{BB962C8B-B14F-4D97-AF65-F5344CB8AC3E}">
        <p14:creationId xmlns:p14="http://schemas.microsoft.com/office/powerpoint/2010/main" val="317116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1635512" y="313115"/>
            <a:ext cx="8610600" cy="1293028"/>
          </a:xfrm>
        </p:spPr>
        <p:txBody>
          <a:bodyPr/>
          <a:lstStyle/>
          <a:p>
            <a:r>
              <a:rPr lang="en-US" cap="none" dirty="0"/>
              <a:t>The Cable</a:t>
            </a:r>
          </a:p>
        </p:txBody>
      </p:sp>
      <p:sp>
        <p:nvSpPr>
          <p:cNvPr id="6" name="Content Placeholder 2">
            <a:extLst>
              <a:ext uri="{FF2B5EF4-FFF2-40B4-BE49-F238E27FC236}">
                <a16:creationId xmlns:a16="http://schemas.microsoft.com/office/drawing/2014/main" id="{D86A738F-BB6B-41E9-9C9F-85EBD29293B4}"/>
              </a:ext>
            </a:extLst>
          </p:cNvPr>
          <p:cNvSpPr txBox="1">
            <a:spLocks/>
          </p:cNvSpPr>
          <p:nvPr/>
        </p:nvSpPr>
        <p:spPr>
          <a:xfrm>
            <a:off x="952900" y="1606142"/>
            <a:ext cx="10553299" cy="493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For the USB Cable that has an embedded chip connected between the docking station and the computer:</a:t>
            </a:r>
          </a:p>
          <a:p>
            <a:r>
              <a:rPr lang="en-US" dirty="0"/>
              <a:t>Remote KVM</a:t>
            </a:r>
          </a:p>
          <a:p>
            <a:endParaRPr lang="en-US" dirty="0"/>
          </a:p>
          <a:p>
            <a:r>
              <a:rPr lang="en-US" dirty="0"/>
              <a:t>Connect ad hoc</a:t>
            </a:r>
          </a:p>
          <a:p>
            <a:endParaRPr lang="en-US" dirty="0"/>
          </a:p>
          <a:p>
            <a:r>
              <a:rPr lang="en-US" dirty="0"/>
              <a:t>Passwords still required to log into the local computer</a:t>
            </a:r>
          </a:p>
          <a:p>
            <a:endParaRPr lang="en-US" dirty="0"/>
          </a:p>
          <a:p>
            <a:r>
              <a:rPr lang="en-US" dirty="0"/>
              <a:t>Remotely reinstall the OS or firmware</a:t>
            </a:r>
          </a:p>
          <a:p>
            <a:endParaRPr lang="en-US" dirty="0"/>
          </a:p>
          <a:p>
            <a:r>
              <a:rPr lang="en-US" dirty="0"/>
              <a:t>Log the URLs that were visited</a:t>
            </a:r>
          </a:p>
        </p:txBody>
      </p:sp>
      <p:sp>
        <p:nvSpPr>
          <p:cNvPr id="4" name="Slide Number Placeholder 5">
            <a:extLst>
              <a:ext uri="{FF2B5EF4-FFF2-40B4-BE49-F238E27FC236}">
                <a16:creationId xmlns:a16="http://schemas.microsoft.com/office/drawing/2014/main" id="{83498E58-4EB9-40A7-A2AA-3AE380988FFD}"/>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5</a:t>
            </a:fld>
            <a:endParaRPr lang="en-US" sz="1600" dirty="0"/>
          </a:p>
        </p:txBody>
      </p:sp>
    </p:spTree>
    <p:extLst>
      <p:ext uri="{BB962C8B-B14F-4D97-AF65-F5344CB8AC3E}">
        <p14:creationId xmlns:p14="http://schemas.microsoft.com/office/powerpoint/2010/main" val="9996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Protecting Against The Bad</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a:bodyPr>
          <a:lstStyle/>
          <a:p>
            <a:r>
              <a:rPr lang="en-US" dirty="0"/>
              <a:t>The cable can help provide security</a:t>
            </a:r>
          </a:p>
          <a:p>
            <a:pPr lvl="2">
              <a:buFont typeface="Wingdings" panose="05000000000000000000" pitchFamily="2" charset="2"/>
              <a:buChar char="Ø"/>
            </a:pPr>
            <a:r>
              <a:rPr lang="en-US" dirty="0"/>
              <a:t>Depending on how much CPU and NVRAM / RAM is available on the SoC</a:t>
            </a:r>
          </a:p>
          <a:p>
            <a:pPr lvl="2">
              <a:buFont typeface="Wingdings" panose="05000000000000000000" pitchFamily="2" charset="2"/>
              <a:buChar char="Ø"/>
            </a:pPr>
            <a:endParaRPr lang="en-US" dirty="0"/>
          </a:p>
          <a:p>
            <a:r>
              <a:rPr lang="en-US" dirty="0"/>
              <a:t>“Personal”</a:t>
            </a:r>
          </a:p>
          <a:p>
            <a:pPr lvl="1"/>
            <a:r>
              <a:rPr lang="en-US" dirty="0"/>
              <a:t>IPS/IDS</a:t>
            </a:r>
          </a:p>
          <a:p>
            <a:pPr lvl="1"/>
            <a:r>
              <a:rPr lang="en-US" dirty="0"/>
              <a:t>Firewall</a:t>
            </a:r>
          </a:p>
          <a:p>
            <a:pPr lvl="1"/>
            <a:r>
              <a:rPr lang="en-US" dirty="0"/>
              <a:t>Hash lookup for malicious software, I.e. use Virus Total</a:t>
            </a:r>
          </a:p>
          <a:p>
            <a:pPr lvl="1"/>
            <a:r>
              <a:rPr lang="en-US" dirty="0"/>
              <a:t>Protect against memory resident malicious software</a:t>
            </a:r>
          </a:p>
          <a:p>
            <a:pPr lvl="1"/>
            <a:r>
              <a:rPr lang="en-US" dirty="0"/>
              <a:t>Log IP addresses / websites and send back to corporate logger</a:t>
            </a:r>
          </a:p>
          <a:p>
            <a:endParaRPr lang="en-US" dirty="0"/>
          </a:p>
          <a:p>
            <a:r>
              <a:rPr lang="en-US" dirty="0"/>
              <a:t>Above protections are not accessible by OS / user / attacker</a:t>
            </a:r>
          </a:p>
          <a:p>
            <a:endParaRPr lang="en-US" dirty="0"/>
          </a:p>
          <a:p>
            <a:r>
              <a:rPr lang="en-US" dirty="0"/>
              <a:t>Protecting cables from attack / data going across the wire</a:t>
            </a:r>
          </a:p>
        </p:txBody>
      </p:sp>
      <p:sp>
        <p:nvSpPr>
          <p:cNvPr id="4" name="Slide Number Placeholder 5">
            <a:extLst>
              <a:ext uri="{FF2B5EF4-FFF2-40B4-BE49-F238E27FC236}">
                <a16:creationId xmlns:a16="http://schemas.microsoft.com/office/drawing/2014/main" id="{DAA4FE9A-6FCB-40F7-9275-C456982554DB}"/>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6</a:t>
            </a:fld>
            <a:endParaRPr lang="en-US" sz="1600" dirty="0"/>
          </a:p>
        </p:txBody>
      </p:sp>
    </p:spTree>
    <p:extLst>
      <p:ext uri="{BB962C8B-B14F-4D97-AF65-F5344CB8AC3E}">
        <p14:creationId xmlns:p14="http://schemas.microsoft.com/office/powerpoint/2010/main" val="313906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Hunting The Bad</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747132" y="1606142"/>
            <a:ext cx="10759067" cy="4938743"/>
          </a:xfrm>
        </p:spPr>
        <p:txBody>
          <a:bodyPr>
            <a:normAutofit/>
          </a:bodyPr>
          <a:lstStyle/>
          <a:p>
            <a:endParaRPr lang="en-US" dirty="0"/>
          </a:p>
          <a:p>
            <a:r>
              <a:rPr lang="en-US" dirty="0"/>
              <a:t>Monitor your egress traffic and DNS requests</a:t>
            </a:r>
          </a:p>
          <a:p>
            <a:endParaRPr lang="en-US" dirty="0"/>
          </a:p>
          <a:p>
            <a:r>
              <a:rPr lang="en-US" dirty="0"/>
              <a:t>Do you “trust” your suppliers?</a:t>
            </a:r>
          </a:p>
          <a:p>
            <a:endParaRPr lang="en-US" dirty="0"/>
          </a:p>
          <a:p>
            <a:r>
              <a:rPr lang="en-US" dirty="0"/>
              <a:t>Keep your user's paranoid about security? Picking up random devices?</a:t>
            </a:r>
          </a:p>
          <a:p>
            <a:pPr lvl="1"/>
            <a:r>
              <a:rPr lang="en-US" dirty="0"/>
              <a:t>As long as there are users, we (computer security professionals) will have a job</a:t>
            </a:r>
          </a:p>
          <a:p>
            <a:endParaRPr lang="en-US" dirty="0"/>
          </a:p>
          <a:p>
            <a:r>
              <a:rPr lang="en-US" dirty="0"/>
              <a:t>Do you have a camera in your public meeting room(s) to monitor untrusted outsiders?</a:t>
            </a:r>
          </a:p>
        </p:txBody>
      </p:sp>
      <p:sp>
        <p:nvSpPr>
          <p:cNvPr id="4" name="Slide Number Placeholder 5">
            <a:extLst>
              <a:ext uri="{FF2B5EF4-FFF2-40B4-BE49-F238E27FC236}">
                <a16:creationId xmlns:a16="http://schemas.microsoft.com/office/drawing/2014/main" id="{BE85B44F-A4C9-40F6-86B6-6EDD6EEA3086}"/>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7</a:t>
            </a:fld>
            <a:endParaRPr lang="en-US" sz="1600" dirty="0"/>
          </a:p>
        </p:txBody>
      </p:sp>
    </p:spTree>
    <p:extLst>
      <p:ext uri="{BB962C8B-B14F-4D97-AF65-F5344CB8AC3E}">
        <p14:creationId xmlns:p14="http://schemas.microsoft.com/office/powerpoint/2010/main" val="183608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As an aside …</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193184"/>
            <a:ext cx="10553299" cy="5452943"/>
          </a:xfrm>
        </p:spPr>
        <p:txBody>
          <a:bodyPr>
            <a:normAutofit lnSpcReduction="10000"/>
          </a:bodyPr>
          <a:lstStyle/>
          <a:p>
            <a:r>
              <a:rPr lang="en-US" dirty="0"/>
              <a:t>Bloomberg speaking about supply chain attacks</a:t>
            </a:r>
          </a:p>
          <a:p>
            <a:pPr lvl="1"/>
            <a:r>
              <a:rPr lang="en-US" dirty="0"/>
              <a:t>(I am skeptical)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MAYBE in 5 years ????</a:t>
            </a:r>
          </a:p>
          <a:p>
            <a:pPr lvl="1"/>
            <a:r>
              <a:rPr lang="en-US" dirty="0"/>
              <a:t>BUT … What other devices can contain these chips?</a:t>
            </a:r>
          </a:p>
          <a:p>
            <a:pPr marL="1828800" lvl="4" indent="0">
              <a:buNone/>
            </a:pPr>
            <a:endParaRPr lang="en-US" dirty="0"/>
          </a:p>
          <a:p>
            <a:pPr marL="1828800" lvl="4" indent="0">
              <a:buNone/>
            </a:pPr>
            <a:r>
              <a:rPr lang="en-US" dirty="0"/>
              <a:t>“Paranoia is just reality on a finer scale”  - 1995 film Strange Days</a:t>
            </a:r>
          </a:p>
        </p:txBody>
      </p:sp>
      <p:pic>
        <p:nvPicPr>
          <p:cNvPr id="4" name="Picture 3">
            <a:extLst>
              <a:ext uri="{FF2B5EF4-FFF2-40B4-BE49-F238E27FC236}">
                <a16:creationId xmlns:a16="http://schemas.microsoft.com/office/drawing/2014/main" id="{9871B4FA-A347-4C25-85DC-2BCEB468603E}"/>
              </a:ext>
            </a:extLst>
          </p:cNvPr>
          <p:cNvPicPr>
            <a:picLocks noChangeAspect="1"/>
          </p:cNvPicPr>
          <p:nvPr/>
        </p:nvPicPr>
        <p:blipFill>
          <a:blip r:embed="rId3"/>
          <a:stretch>
            <a:fillRect/>
          </a:stretch>
        </p:blipFill>
        <p:spPr>
          <a:xfrm>
            <a:off x="3902933" y="1554219"/>
            <a:ext cx="5160227" cy="3908489"/>
          </a:xfrm>
          <a:prstGeom prst="rect">
            <a:avLst/>
          </a:prstGeom>
        </p:spPr>
      </p:pic>
      <p:sp>
        <p:nvSpPr>
          <p:cNvPr id="5" name="Slide Number Placeholder 5">
            <a:extLst>
              <a:ext uri="{FF2B5EF4-FFF2-40B4-BE49-F238E27FC236}">
                <a16:creationId xmlns:a16="http://schemas.microsoft.com/office/drawing/2014/main" id="{B24DC485-EE7B-41C1-9A2F-13B91AF031F7}"/>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8</a:t>
            </a:fld>
            <a:endParaRPr lang="en-US" sz="1600" dirty="0"/>
          </a:p>
        </p:txBody>
      </p:sp>
    </p:spTree>
    <p:extLst>
      <p:ext uri="{BB962C8B-B14F-4D97-AF65-F5344CB8AC3E}">
        <p14:creationId xmlns:p14="http://schemas.microsoft.com/office/powerpoint/2010/main" val="46675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89FB-C038-4048-B8F3-63FA52A57FC1}"/>
              </a:ext>
            </a:extLst>
          </p:cNvPr>
          <p:cNvSpPr>
            <a:spLocks noGrp="1"/>
          </p:cNvSpPr>
          <p:nvPr>
            <p:ph type="title"/>
          </p:nvPr>
        </p:nvSpPr>
        <p:spPr>
          <a:xfrm>
            <a:off x="3018263" y="313115"/>
            <a:ext cx="8610600" cy="1293028"/>
          </a:xfrm>
        </p:spPr>
        <p:txBody>
          <a:bodyPr/>
          <a:lstStyle/>
          <a:p>
            <a:r>
              <a:rPr lang="en-US" cap="none" dirty="0"/>
              <a:t>The Ugly</a:t>
            </a:r>
          </a:p>
        </p:txBody>
      </p:sp>
      <p:sp>
        <p:nvSpPr>
          <p:cNvPr id="3" name="Content Placeholder 2">
            <a:extLst>
              <a:ext uri="{FF2B5EF4-FFF2-40B4-BE49-F238E27FC236}">
                <a16:creationId xmlns:a16="http://schemas.microsoft.com/office/drawing/2014/main" id="{E6F24BB2-5517-4D1D-AB66-2CDA20FF7A23}"/>
              </a:ext>
            </a:extLst>
          </p:cNvPr>
          <p:cNvSpPr>
            <a:spLocks noGrp="1"/>
          </p:cNvSpPr>
          <p:nvPr>
            <p:ph idx="1"/>
          </p:nvPr>
        </p:nvSpPr>
        <p:spPr>
          <a:xfrm>
            <a:off x="952900" y="1606142"/>
            <a:ext cx="10553299" cy="4938743"/>
          </a:xfrm>
        </p:spPr>
        <p:txBody>
          <a:bodyPr>
            <a:normAutofit lnSpcReduction="10000"/>
          </a:bodyPr>
          <a:lstStyle/>
          <a:p>
            <a:r>
              <a:rPr lang="en-US" dirty="0"/>
              <a:t>Using the cable for badness</a:t>
            </a:r>
          </a:p>
          <a:p>
            <a:endParaRPr lang="en-US" dirty="0"/>
          </a:p>
          <a:p>
            <a:r>
              <a:rPr lang="en-US" dirty="0"/>
              <a:t>Compromise of USB cable for docking station == access to everything</a:t>
            </a:r>
          </a:p>
          <a:p>
            <a:endParaRPr lang="en-US" dirty="0"/>
          </a:p>
          <a:p>
            <a:r>
              <a:rPr lang="en-US" dirty="0"/>
              <a:t>What firmware is available that the attackers could use to concrete their presence?</a:t>
            </a:r>
          </a:p>
          <a:p>
            <a:pPr marL="1371600" lvl="3" indent="0">
              <a:buNone/>
            </a:pPr>
            <a:r>
              <a:rPr lang="en-US" dirty="0"/>
              <a:t>BSides Seattle February 3rd, 2018</a:t>
            </a:r>
          </a:p>
          <a:p>
            <a:pPr marL="1371600" lvl="3" indent="0">
              <a:buNone/>
            </a:pPr>
            <a:r>
              <a:rPr lang="en-US" dirty="0"/>
              <a:t>Platform Firmware for Blue Teams: Detecting Evil Maid Attacks</a:t>
            </a:r>
          </a:p>
          <a:p>
            <a:pPr marL="1371600" lvl="3" indent="0">
              <a:buNone/>
            </a:pPr>
            <a:r>
              <a:rPr lang="en-US" dirty="0"/>
              <a:t>Lee Fisher CTO, PreOS Security</a:t>
            </a:r>
          </a:p>
          <a:p>
            <a:endParaRPr lang="en-US" dirty="0"/>
          </a:p>
          <a:p>
            <a:r>
              <a:rPr lang="en-US" dirty="0"/>
              <a:t>Obvious logging – Keyboard, video screenshots, files on attached storage</a:t>
            </a:r>
          </a:p>
          <a:p>
            <a:endParaRPr lang="en-US" dirty="0"/>
          </a:p>
          <a:p>
            <a:r>
              <a:rPr lang="en-US" dirty="0"/>
              <a:t>Are there Bluetooth USB adapters on your docking station that could be used by the attacker to get to nearby Bluetooth devices? Like your Car?</a:t>
            </a:r>
          </a:p>
        </p:txBody>
      </p:sp>
      <p:sp>
        <p:nvSpPr>
          <p:cNvPr id="4" name="Slide Number Placeholder 5">
            <a:extLst>
              <a:ext uri="{FF2B5EF4-FFF2-40B4-BE49-F238E27FC236}">
                <a16:creationId xmlns:a16="http://schemas.microsoft.com/office/drawing/2014/main" id="{EEB83676-A033-4776-85CA-52F302141D0F}"/>
              </a:ext>
            </a:extLst>
          </p:cNvPr>
          <p:cNvSpPr>
            <a:spLocks noGrp="1"/>
          </p:cNvSpPr>
          <p:nvPr>
            <p:ph type="sldNum" sz="quarter" idx="12"/>
          </p:nvPr>
        </p:nvSpPr>
        <p:spPr>
          <a:xfrm>
            <a:off x="9361251" y="6415631"/>
            <a:ext cx="2743200" cy="365125"/>
          </a:xfrm>
        </p:spPr>
        <p:txBody>
          <a:bodyPr/>
          <a:lstStyle>
            <a:lvl1pPr>
              <a:defRPr>
                <a:solidFill>
                  <a:schemeClr val="tx1"/>
                </a:solidFill>
              </a:defRPr>
            </a:lvl1pPr>
          </a:lstStyle>
          <a:p>
            <a:fld id="{A1362252-EE01-42E1-B260-129485E9C27A}" type="slidenum">
              <a:rPr lang="en-US" sz="1600" smtClean="0"/>
              <a:pPr/>
              <a:t>9</a:t>
            </a:fld>
            <a:endParaRPr lang="en-US" sz="1600" dirty="0"/>
          </a:p>
        </p:txBody>
      </p:sp>
    </p:spTree>
    <p:extLst>
      <p:ext uri="{BB962C8B-B14F-4D97-AF65-F5344CB8AC3E}">
        <p14:creationId xmlns:p14="http://schemas.microsoft.com/office/powerpoint/2010/main" val="6680465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4307</Words>
  <Application>Microsoft Office PowerPoint</Application>
  <PresentationFormat>Widescreen</PresentationFormat>
  <Paragraphs>435</Paragraphs>
  <Slides>24</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Century Gothic</vt:lpstr>
      <vt:lpstr>Consolas</vt:lpstr>
      <vt:lpstr>Wingdings</vt:lpstr>
      <vt:lpstr>Vapor Trail</vt:lpstr>
      <vt:lpstr>Packager Shell Object</vt:lpstr>
      <vt:lpstr>Tiny Invaders: New Threats from Cables We Take for Granted</vt:lpstr>
      <vt:lpstr>We Will Talk About</vt:lpstr>
      <vt:lpstr>We are ALL Tech Support …</vt:lpstr>
      <vt:lpstr>There must be a better way</vt:lpstr>
      <vt:lpstr>The Cable</vt:lpstr>
      <vt:lpstr>Protecting Against The Bad</vt:lpstr>
      <vt:lpstr>Hunting The Bad</vt:lpstr>
      <vt:lpstr>As an aside …</vt:lpstr>
      <vt:lpstr>The Ugly</vt:lpstr>
      <vt:lpstr>Really Ugly</vt:lpstr>
      <vt:lpstr>Encrypt</vt:lpstr>
      <vt:lpstr>Dump the traffic on your USB</vt:lpstr>
      <vt:lpstr>Rolling your own encryption</vt:lpstr>
      <vt:lpstr>Rolling your own encryption</vt:lpstr>
      <vt:lpstr>Rolling your own encryption</vt:lpstr>
      <vt:lpstr>Rolling your own encryption</vt:lpstr>
      <vt:lpstr>… And I rolled my own</vt:lpstr>
      <vt:lpstr>Captain Janeway's Encryption</vt:lpstr>
      <vt:lpstr>Capt. J’s Encryption example</vt:lpstr>
      <vt:lpstr>Less Than Perfect Encryption</vt:lpstr>
      <vt:lpstr>Patent US 9,893,975 </vt:lpstr>
      <vt:lpstr>The Good Part …</vt:lpstr>
      <vt:lpstr>As an aside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Tiny Invaders: New Threats from Cables We Take for Granted</dc:title>
  <dc:creator>Ken Hollis</dc:creator>
  <cp:lastModifiedBy>William Hollis</cp:lastModifiedBy>
  <cp:revision>46</cp:revision>
  <cp:lastPrinted>2018-10-25T15:27:55Z</cp:lastPrinted>
  <dcterms:created xsi:type="dcterms:W3CDTF">2018-10-23T22:00:07Z</dcterms:created>
  <dcterms:modified xsi:type="dcterms:W3CDTF">2018-10-26T18:24:43Z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kenho@microsoft.com</vt:lpwstr>
  </property>
  <property fmtid="{D5CDD505-2E9C-101B-9397-08002B2CF9AE}" pid="5" name="MSIP_Label_f42aa342-8706-4288-bd11-ebb85995028c_SetDate">
    <vt:lpwstr>2018-10-23T22:24:30.8419976Z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